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88"/>
  </p:notesMasterIdLst>
  <p:sldIdLst>
    <p:sldId id="256" r:id="rId2"/>
    <p:sldId id="535" r:id="rId3"/>
    <p:sldId id="572" r:id="rId4"/>
    <p:sldId id="614" r:id="rId5"/>
    <p:sldId id="616" r:id="rId6"/>
    <p:sldId id="617" r:id="rId7"/>
    <p:sldId id="618" r:id="rId8"/>
    <p:sldId id="619" r:id="rId9"/>
    <p:sldId id="620" r:id="rId10"/>
    <p:sldId id="621" r:id="rId11"/>
    <p:sldId id="622" r:id="rId12"/>
    <p:sldId id="623" r:id="rId13"/>
    <p:sldId id="624" r:id="rId14"/>
    <p:sldId id="625" r:id="rId15"/>
    <p:sldId id="626" r:id="rId16"/>
    <p:sldId id="627" r:id="rId17"/>
    <p:sldId id="628" r:id="rId18"/>
    <p:sldId id="629" r:id="rId19"/>
    <p:sldId id="630" r:id="rId20"/>
    <p:sldId id="631" r:id="rId21"/>
    <p:sldId id="632" r:id="rId22"/>
    <p:sldId id="633" r:id="rId23"/>
    <p:sldId id="634" r:id="rId24"/>
    <p:sldId id="635" r:id="rId25"/>
    <p:sldId id="636" r:id="rId26"/>
    <p:sldId id="637" r:id="rId27"/>
    <p:sldId id="638" r:id="rId28"/>
    <p:sldId id="639" r:id="rId29"/>
    <p:sldId id="640" r:id="rId30"/>
    <p:sldId id="641" r:id="rId31"/>
    <p:sldId id="642" r:id="rId32"/>
    <p:sldId id="643" r:id="rId33"/>
    <p:sldId id="644" r:id="rId34"/>
    <p:sldId id="645" r:id="rId35"/>
    <p:sldId id="646" r:id="rId36"/>
    <p:sldId id="647" r:id="rId37"/>
    <p:sldId id="648" r:id="rId38"/>
    <p:sldId id="649" r:id="rId39"/>
    <p:sldId id="650" r:id="rId40"/>
    <p:sldId id="651" r:id="rId41"/>
    <p:sldId id="652" r:id="rId42"/>
    <p:sldId id="653" r:id="rId43"/>
    <p:sldId id="654" r:id="rId44"/>
    <p:sldId id="655" r:id="rId45"/>
    <p:sldId id="656" r:id="rId46"/>
    <p:sldId id="657" r:id="rId47"/>
    <p:sldId id="658" r:id="rId48"/>
    <p:sldId id="659" r:id="rId49"/>
    <p:sldId id="660" r:id="rId50"/>
    <p:sldId id="661" r:id="rId51"/>
    <p:sldId id="662" r:id="rId52"/>
    <p:sldId id="663" r:id="rId53"/>
    <p:sldId id="664" r:id="rId54"/>
    <p:sldId id="665" r:id="rId55"/>
    <p:sldId id="666" r:id="rId56"/>
    <p:sldId id="667" r:id="rId57"/>
    <p:sldId id="668" r:id="rId58"/>
    <p:sldId id="669" r:id="rId59"/>
    <p:sldId id="670" r:id="rId60"/>
    <p:sldId id="671" r:id="rId61"/>
    <p:sldId id="672" r:id="rId62"/>
    <p:sldId id="673" r:id="rId63"/>
    <p:sldId id="674" r:id="rId64"/>
    <p:sldId id="675" r:id="rId65"/>
    <p:sldId id="676" r:id="rId66"/>
    <p:sldId id="677" r:id="rId67"/>
    <p:sldId id="678" r:id="rId68"/>
    <p:sldId id="679" r:id="rId69"/>
    <p:sldId id="680" r:id="rId70"/>
    <p:sldId id="681" r:id="rId71"/>
    <p:sldId id="682" r:id="rId72"/>
    <p:sldId id="683" r:id="rId73"/>
    <p:sldId id="684" r:id="rId74"/>
    <p:sldId id="691" r:id="rId75"/>
    <p:sldId id="692" r:id="rId76"/>
    <p:sldId id="693" r:id="rId77"/>
    <p:sldId id="694" r:id="rId78"/>
    <p:sldId id="695" r:id="rId79"/>
    <p:sldId id="696" r:id="rId80"/>
    <p:sldId id="697" r:id="rId81"/>
    <p:sldId id="698" r:id="rId82"/>
    <p:sldId id="699" r:id="rId83"/>
    <p:sldId id="700" r:id="rId84"/>
    <p:sldId id="701" r:id="rId85"/>
    <p:sldId id="702" r:id="rId86"/>
    <p:sldId id="613" r:id="rId8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60" d="100"/>
          <a:sy n="60" d="100"/>
        </p:scale>
        <p:origin x="-1194" y="-228"/>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9/8/2011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master displays in landscape orientation because you changed the orientation in a previous exercise.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(Step 1) Another </a:t>
            </a:r>
            <a:r>
              <a:rPr lang="en-US" sz="1200" b="1" dirty="0" smtClean="0"/>
              <a:t>Way: </a:t>
            </a:r>
            <a:r>
              <a:rPr lang="en-US" sz="1200" dirty="0" smtClean="0"/>
              <a:t>Right-click a slide in the Slides tab or in Slide Sorter view, and click Hide Slide on the shortcut menu.</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Another way to omit slides from a presentation is to set a range of slides to show in the Set Up Show dialog box, covered later in this lesson.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Take Note: </a:t>
            </a:r>
            <a:r>
              <a:rPr lang="en-US" sz="1200" dirty="0" smtClean="0"/>
              <a:t>The parentheses around slide 2’s number indicate it is a hidden slide.</a:t>
            </a:r>
          </a:p>
          <a:p>
            <a:pPr marL="0" indent="0">
              <a:buFont typeface="+mj-lt"/>
              <a:buNone/>
            </a:pPr>
            <a:r>
              <a:rPr lang="en-US" sz="1200" b="1" dirty="0" smtClean="0"/>
              <a:t>Another Way: </a:t>
            </a:r>
            <a:r>
              <a:rPr lang="en-US" sz="1200" dirty="0" smtClean="0"/>
              <a:t>You can quickly select more than one contiguous slide to add by clicking a slide in the list, holding down Shift, and then clicking additional slides. Hold down Ctrl to select non-contiguous slides.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When you add slides to the Slides in custom show list, they are renumbered in the list, but the slide numbers on the slides do not change.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turn off all the automatic transitions by clearing the After check box on the Transitions tab and then clicking Apply to All. However, this does not remove the timings; it just disables their ability to execute automatically. You could later re-enable timings for all slides and have your previously set timings back.</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This setting is turned on automatically if you choose Browsed at a kiosk (full screen) as the show type.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Cross Reference: </a:t>
            </a:r>
            <a:r>
              <a:rPr lang="en-US" sz="1200" dirty="0" smtClean="0"/>
              <a:t>Narrations are recorded when you record a presentation, which is covered later in this lesson.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pen color is not important for this presentation because it will be self-running, but it’s useful for future reference to know how to change it.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Corporate Information custom show is automatically selected because it is the only custom show in the presentation.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have multiple monitors, the controls in the Multiple Monitors section will be available. With multiple monitors, you can mark the Show Presenter View check box, so that one monitor displays presenter controls (including speaker notes) and the other monitor displays the slides in full-screen mode.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An easy way to reopen Bid Final is: click the File tab, click Recent, and click the </a:t>
            </a:r>
            <a:r>
              <a:rPr lang="en-US" sz="1200" b="1" i="1" dirty="0" smtClean="0"/>
              <a:t>Bid Final</a:t>
            </a:r>
            <a:r>
              <a:rPr lang="en-US" sz="1200" dirty="0" smtClean="0"/>
              <a:t> file at the top of the list of recent files.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start the presentation from the beginning by pressing F5.</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To go to the next slide if it is hidden, you can press H.</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end the show by pressing Esc.</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right-click, point to Go to Slide, and select slide 7.</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use any other method of advancing the presentation to display all bullet points, such as pressing Enter, spacebar, or the right arrow key. This exercise uses a variety of navigation methods for practice.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you click too many times and advance to slide 8, press Backspace, Page Up, or the left arrow key to return to slide 7.</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will see the result of this change to handout orientation later in this lesson.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While a pen pointer is active, you cannot use the mouse button to advance slides.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Press Esc to restore the arrow pointer.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Press E to remove all annotations on a slide.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must have a Windows Live ID to broadcast a presentation using the PowerPoint Broadcast Service. If you want to use some other service to broadcast your presentation, you can click Change Broadcast Service and specify one. For example, some large companies may have their own broadcast service.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To see how a broadcast presentation looks when viewed remotely, team up with a classmate and take turns watching each other’s shows.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If you want to save a separate file for distribution, consider making a video of the presentation, a topic covered in Lesson 10.</a:t>
            </a:r>
          </a:p>
          <a:p>
            <a:r>
              <a:rPr lang="en-US" sz="1200" b="1" dirty="0" smtClean="0"/>
              <a:t>Take Note: </a:t>
            </a:r>
            <a:r>
              <a:rPr lang="en-US" sz="1200" dirty="0" smtClean="0"/>
              <a:t>In order to record narration, you will need a computer that has sound support and a microphone. You should set up and test the microphone ahead of time in Windows. In Windows 7, click Start, type microphone, and then click the Set Up a Microphone link at the top of the Start menu. Follow the prompts to prepare the microphone for recording.</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flub the narration when recording, keep going. You can re-record individual slides after you are finished.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dirty="0"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dirty="0"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dirty="0"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Previous versions of PowerPoint packaged presentations to CD along with a PowerPoint Viewer utility. PowerPoint 2010, however, takes a different approach; it packages presentations with a Web page on the CD. On this Web page is a link for downloading the PowerPoint viewer if it is needed. If you plan on showing the presentation somewhere that does not have Internet access, make sure you download the PowerPoint viewer ahead of time on the computer you will be working with if it does not have a full version of PowerPoint on it.</a:t>
            </a:r>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dirty="0"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must have a writeable CD drive inserted in your system to complete this exercise. If you do not, or if you do not have a blank writeable CD disc available, skip this exercise.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can optionally add other presentations onto the same CD to avoid using a separate CD for each presentation. To add other presentations, you would click Add and select the presentations to include. You could then reorder them with the up and down arrow buttons in the dialog box. This exercise packages only one presentation on CD, so it does not include these actions.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dirty="0"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dirty="0"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dirty="0"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16:9 option is an aspect ratio that is used for wide-screen monitors.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dirty="0"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Package for CD works only with CD formats. If you want to store a presentation on a DVD, you can save materials in a folder as in step 8 of the previous exercise, and then use your system’s DVD burning tools to copy the files to the DVD.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dirty="0"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dirty="0" smtClean="0">
              <a:ea typeface="ＭＳ Ｐゴシック" charset="-128"/>
              <a:cs typeface="ＭＳ Ｐゴシック"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83</a:t>
            </a:fld>
            <a:endParaRPr lang="en-US" dirty="0" smtClean="0">
              <a:ea typeface="ＭＳ Ｐゴシック" charset="-128"/>
              <a:cs typeface="ＭＳ Ｐゴシック"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84</a:t>
            </a:fld>
            <a:endParaRPr lang="en-US" dirty="0" smtClean="0">
              <a:ea typeface="ＭＳ Ｐゴシック" charset="-128"/>
              <a:cs typeface="ＭＳ Ｐゴシック"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85</a:t>
            </a:fld>
            <a:endParaRPr lang="en-US" dirty="0" smtClean="0">
              <a:ea typeface="ＭＳ Ｐゴシック" charset="-128"/>
              <a:cs typeface="ＭＳ Ｐゴシック"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86</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9/8/2011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9/8/2011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9/8/2011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9/8/2011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9/8/2011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9/8/2011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www.live.com"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Delivering a Presentation</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Slide Sizes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If you do not find a suitable size for a specific need, you can create a custom slide size. Adjust the width and height as desired in the Page Setup dialog box to create the custom slide size. </a:t>
            </a:r>
          </a:p>
          <a:p>
            <a:r>
              <a:rPr lang="en-US" sz="2400" dirty="0"/>
              <a:t>Besides allowing you to set slide size and orientation, the Page Setup dialog box lets you choose the starting number for slides in a presentation. This is useful if you are combining several separate presentations into one comprehensive slide show.</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Customizing Audience Handouts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help your audience follow a presentation by giving them handouts, which show small versions of the slides arranged in various ways on a page. </a:t>
            </a:r>
            <a:endParaRPr lang="en-US" sz="2400" dirty="0" smtClean="0"/>
          </a:p>
          <a:p>
            <a:r>
              <a:rPr lang="en-US" sz="2400" dirty="0" smtClean="0"/>
              <a:t>Handout </a:t>
            </a:r>
            <a:r>
              <a:rPr lang="en-US" sz="2400" dirty="0"/>
              <a:t>layouts are controlled by a </a:t>
            </a:r>
            <a:r>
              <a:rPr lang="en-US" sz="2400" b="1" i="1" dirty="0"/>
              <a:t>Handout Mast</a:t>
            </a:r>
            <a:r>
              <a:rPr lang="en-US" sz="2400" dirty="0"/>
              <a:t>er, as slide appearance is controlled by the Slide Master. </a:t>
            </a:r>
            <a:endParaRPr lang="en-US" sz="2400" dirty="0" smtClean="0"/>
          </a:p>
          <a:p>
            <a:r>
              <a:rPr lang="en-US" sz="2400" dirty="0" smtClean="0"/>
              <a:t>You </a:t>
            </a:r>
            <a:r>
              <a:rPr lang="en-US" sz="2400" dirty="0"/>
              <a:t>can customize the Handout Master to create your own handout layout. </a:t>
            </a:r>
            <a:endParaRPr lang="en-US" sz="2400" dirty="0" smtClean="0"/>
          </a:p>
          <a:p>
            <a:r>
              <a:rPr lang="en-US" sz="2400" dirty="0" smtClean="0"/>
              <a:t>You </a:t>
            </a:r>
            <a:r>
              <a:rPr lang="en-US" sz="2400" dirty="0"/>
              <a:t>can also export handouts to Microsoft Word, where you can customize them further</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Customizing the Handout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customize the layout of the Handout Master, which controls how handouts are formatted in PowerPoint. You can add text </a:t>
            </a:r>
            <a:r>
              <a:rPr lang="en-US" sz="2400" dirty="0" smtClean="0"/>
              <a:t>boxes, </a:t>
            </a:r>
            <a:r>
              <a:rPr lang="en-US" sz="2400" dirty="0"/>
              <a:t>enable or disable certain placeholders, and format those placeholders. </a:t>
            </a:r>
          </a:p>
          <a:p>
            <a:r>
              <a:rPr lang="en-US" sz="2400" dirty="0" smtClean="0"/>
              <a:t>In </a:t>
            </a:r>
            <a:r>
              <a:rPr lang="en-US" sz="2400" dirty="0" smtClean="0"/>
              <a:t>the following exercise, </a:t>
            </a:r>
            <a:r>
              <a:rPr lang="en-US" sz="2400" dirty="0"/>
              <a:t>you customize the Handout Master in several ways.</a:t>
            </a:r>
          </a:p>
          <a:p>
            <a:r>
              <a:rPr lang="en-US" sz="2400" dirty="0" smtClean="0"/>
              <a:t>You can create handouts that show one, two, three, four, six, or nine slides on a page. If you make changes to any of these layouts, the changes are reflected on all other layouts. </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Customizing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cannot adjust the position or size of the slide placeholders in the handout master. (You can do that in Word, though, which you’ll learn about in the next exercise.) </a:t>
            </a:r>
            <a:endParaRPr lang="en-US" sz="2400" dirty="0" smtClean="0"/>
          </a:p>
          <a:p>
            <a:r>
              <a:rPr lang="en-US" sz="2400" dirty="0" smtClean="0"/>
              <a:t>You </a:t>
            </a:r>
            <a:r>
              <a:rPr lang="en-US" sz="2400" dirty="0"/>
              <a:t>can, however, adjust both size and position of the Header, Date, Footer, and Page Number placeholders. </a:t>
            </a:r>
            <a:endParaRPr lang="en-US" sz="2400" dirty="0" smtClean="0"/>
          </a:p>
          <a:p>
            <a:r>
              <a:rPr lang="en-US" sz="2400" dirty="0" smtClean="0"/>
              <a:t>You </a:t>
            </a:r>
            <a:r>
              <a:rPr lang="en-US" sz="2400" dirty="0"/>
              <a:t>can also choose to hide some or all of these placeholders by deselecting their check boxes in the Placeholders group on the Handout Master tab.</a:t>
            </a:r>
          </a:p>
          <a:p>
            <a:r>
              <a:rPr lang="en-US" sz="2400" dirty="0"/>
              <a:t>The Handout Master tab allows you to change both slide orientation and handout orientation, using buttons in the Page Setup group. </a:t>
            </a:r>
            <a:endParaRPr lang="en-US" sz="2400" dirty="0" smtClean="0"/>
          </a:p>
        </p:txBody>
      </p:sp>
    </p:spTree>
    <p:extLst>
      <p:ext uri="{BB962C8B-B14F-4D97-AF65-F5344CB8AC3E}">
        <p14:creationId xmlns:p14="http://schemas.microsoft.com/office/powerpoint/2010/main" val="24506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Customizing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To further modify the appearance of handouts, you can change theme colors and fonts (but not the current theme) and apply a different background style. You can format the Header, Date, Footer, and Page Number placeholders like any text box or placeholder using Quick Styles, fills, or outlines.</a:t>
            </a:r>
          </a:p>
          <a:p>
            <a:r>
              <a:rPr lang="en-US" sz="2400" dirty="0"/>
              <a:t>Note that you can also customize the Notes Page master in many of the same ways that you customize the handout master. Click the Notes Master button on the View tab to display the Notes Master tab. The notes master allows you to adjust the size and position of the slide image as well as other placeholders on the page.</a:t>
            </a:r>
          </a:p>
        </p:txBody>
      </p:sp>
    </p:spTree>
    <p:extLst>
      <p:ext uri="{BB962C8B-B14F-4D97-AF65-F5344CB8AC3E}">
        <p14:creationId xmlns:p14="http://schemas.microsoft.com/office/powerpoint/2010/main" val="24506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Customize the Handout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Insert</a:t>
            </a:r>
            <a:r>
              <a:rPr lang="en-US" sz="2400" dirty="0"/>
              <a:t> tab, click </a:t>
            </a:r>
            <a:r>
              <a:rPr lang="en-US" sz="2400" b="1" dirty="0"/>
              <a:t>Header &amp; Footer</a:t>
            </a:r>
            <a:r>
              <a:rPr lang="en-US" sz="2400" dirty="0"/>
              <a:t>, and click the </a:t>
            </a:r>
            <a:r>
              <a:rPr lang="en-US" sz="2400" b="1" dirty="0"/>
              <a:t>Notes and Handouts</a:t>
            </a:r>
            <a:r>
              <a:rPr lang="en-US" sz="2400" dirty="0"/>
              <a:t> tab.</a:t>
            </a:r>
          </a:p>
          <a:p>
            <a:pPr marL="457200" indent="-457200">
              <a:buFont typeface="+mj-lt"/>
              <a:buAutoNum type="arabicPeriod"/>
            </a:pPr>
            <a:r>
              <a:rPr lang="en-US" sz="2400" dirty="0" smtClean="0"/>
              <a:t>Set </a:t>
            </a:r>
            <a:r>
              <a:rPr lang="en-US" sz="2400" dirty="0"/>
              <a:t>up headers and footers as follows:</a:t>
            </a:r>
          </a:p>
          <a:p>
            <a:pPr marL="457200" lvl="1" indent="0">
              <a:buNone/>
            </a:pPr>
            <a:r>
              <a:rPr lang="en-US" sz="2200" b="1" dirty="0"/>
              <a:t>a</a:t>
            </a:r>
            <a:r>
              <a:rPr lang="en-US" sz="2200" b="1" dirty="0" smtClean="0"/>
              <a:t>.</a:t>
            </a:r>
            <a:r>
              <a:rPr lang="en-US" sz="2200" dirty="0" smtClean="0"/>
              <a:t> Click </a:t>
            </a:r>
            <a:r>
              <a:rPr lang="en-US" sz="2200" dirty="0"/>
              <a:t>to mark the </a:t>
            </a:r>
            <a:r>
              <a:rPr lang="en-US" sz="2200" b="1" dirty="0"/>
              <a:t>Date and time</a:t>
            </a:r>
            <a:r>
              <a:rPr lang="en-US" sz="2200" dirty="0"/>
              <a:t> check box, and make sure the </a:t>
            </a:r>
            <a:r>
              <a:rPr lang="en-US" sz="2200" b="1" dirty="0"/>
              <a:t>Update automatically</a:t>
            </a:r>
            <a:r>
              <a:rPr lang="en-US" sz="2200" dirty="0"/>
              <a:t> option is selected.</a:t>
            </a:r>
          </a:p>
          <a:p>
            <a:pPr marL="457200" lvl="1" indent="0">
              <a:buNone/>
            </a:pPr>
            <a:r>
              <a:rPr lang="en-US" sz="2200" b="1" dirty="0"/>
              <a:t>b</a:t>
            </a:r>
            <a:r>
              <a:rPr lang="en-US" sz="2200" b="1" dirty="0" smtClean="0"/>
              <a:t>.</a:t>
            </a:r>
            <a:r>
              <a:rPr lang="en-US" sz="2200" dirty="0" smtClean="0"/>
              <a:t> Click </a:t>
            </a:r>
            <a:r>
              <a:rPr lang="en-US" sz="2200" dirty="0"/>
              <a:t>to mark the </a:t>
            </a:r>
            <a:r>
              <a:rPr lang="en-US" sz="2200" b="1" dirty="0"/>
              <a:t>Header</a:t>
            </a:r>
            <a:r>
              <a:rPr lang="en-US" sz="2200" dirty="0"/>
              <a:t> check box, and type the header </a:t>
            </a:r>
            <a:r>
              <a:rPr lang="en-US" sz="2200" b="1" dirty="0"/>
              <a:t>A.</a:t>
            </a:r>
            <a:r>
              <a:rPr lang="en-US" sz="2200" dirty="0"/>
              <a:t> </a:t>
            </a:r>
            <a:r>
              <a:rPr lang="en-US" sz="2200" b="1" dirty="0"/>
              <a:t>Datum</a:t>
            </a:r>
            <a:r>
              <a:rPr lang="en-US" sz="2200" dirty="0"/>
              <a:t> </a:t>
            </a:r>
            <a:r>
              <a:rPr lang="en-US" sz="2200" b="1" dirty="0"/>
              <a:t>Corporation</a:t>
            </a:r>
            <a:r>
              <a:rPr lang="en-US" sz="2200" dirty="0"/>
              <a:t>.</a:t>
            </a:r>
          </a:p>
          <a:p>
            <a:pPr marL="457200" lvl="1" indent="0">
              <a:buNone/>
            </a:pPr>
            <a:r>
              <a:rPr lang="en-US" sz="2200" b="1" dirty="0"/>
              <a:t>c</a:t>
            </a:r>
            <a:r>
              <a:rPr lang="en-US" sz="2200" b="1" dirty="0" smtClean="0"/>
              <a:t>.</a:t>
            </a:r>
            <a:r>
              <a:rPr lang="en-US" sz="2200" dirty="0" smtClean="0"/>
              <a:t> Click </a:t>
            </a:r>
            <a:r>
              <a:rPr lang="en-US" sz="2200" dirty="0"/>
              <a:t>to mark the </a:t>
            </a:r>
            <a:r>
              <a:rPr lang="en-US" sz="2200" b="1" dirty="0"/>
              <a:t>Footer</a:t>
            </a:r>
            <a:r>
              <a:rPr lang="en-US" sz="2200" dirty="0"/>
              <a:t> check box, and type the footer </a:t>
            </a:r>
            <a:r>
              <a:rPr lang="en-US" sz="2200" b="1" dirty="0"/>
              <a:t>No Job Is Too Big for A. Datum</a:t>
            </a:r>
            <a:r>
              <a:rPr lang="en-US" sz="2200" dirty="0"/>
              <a:t>.</a:t>
            </a:r>
          </a:p>
          <a:p>
            <a:pPr marL="457200" lvl="1" indent="0">
              <a:buNone/>
            </a:pPr>
            <a:r>
              <a:rPr lang="en-US" sz="2200" b="1" dirty="0"/>
              <a:t>d</a:t>
            </a:r>
            <a:r>
              <a:rPr lang="en-US" sz="2200" b="1" dirty="0" smtClean="0"/>
              <a:t>.</a:t>
            </a:r>
            <a:r>
              <a:rPr lang="en-US" sz="2200" dirty="0" smtClean="0"/>
              <a:t> Click </a:t>
            </a:r>
            <a:r>
              <a:rPr lang="en-US" sz="2200" b="1" dirty="0"/>
              <a:t>Apply to All</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Customize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Click </a:t>
            </a:r>
            <a:r>
              <a:rPr lang="en-US" sz="2300" dirty="0"/>
              <a:t>the </a:t>
            </a:r>
            <a:r>
              <a:rPr lang="en-US" sz="2300" b="1" dirty="0"/>
              <a:t>View</a:t>
            </a:r>
            <a:r>
              <a:rPr lang="en-US" sz="2300" dirty="0"/>
              <a:t> tab, and </a:t>
            </a:r>
            <a:r>
              <a:rPr lang="en-US" sz="2300" dirty="0" smtClean="0"/>
              <a:t/>
            </a:r>
            <a:br>
              <a:rPr lang="en-US" sz="2300" dirty="0" smtClean="0"/>
            </a:br>
            <a:r>
              <a:rPr lang="en-US" sz="2300" dirty="0" smtClean="0"/>
              <a:t>then </a:t>
            </a:r>
            <a:r>
              <a:rPr lang="en-US" sz="2300" dirty="0"/>
              <a:t>click the </a:t>
            </a:r>
            <a:r>
              <a:rPr lang="en-US" sz="2300" b="1" dirty="0"/>
              <a:t>Handout</a:t>
            </a:r>
            <a:r>
              <a:rPr lang="en-US" sz="2300" dirty="0"/>
              <a:t> </a:t>
            </a:r>
            <a:r>
              <a:rPr lang="en-US" sz="2300" dirty="0" smtClean="0"/>
              <a:t/>
            </a:r>
            <a:br>
              <a:rPr lang="en-US" sz="2300" dirty="0" smtClean="0"/>
            </a:br>
            <a:r>
              <a:rPr lang="en-US" sz="2300" b="1" dirty="0" smtClean="0"/>
              <a:t>Master</a:t>
            </a:r>
            <a:r>
              <a:rPr lang="en-US" sz="2300" dirty="0" smtClean="0"/>
              <a:t> </a:t>
            </a:r>
            <a:r>
              <a:rPr lang="en-US" sz="2300" dirty="0"/>
              <a:t>button in the </a:t>
            </a:r>
            <a:r>
              <a:rPr lang="en-US" sz="2300" dirty="0" smtClean="0"/>
              <a:t/>
            </a:r>
            <a:br>
              <a:rPr lang="en-US" sz="2300" dirty="0" smtClean="0"/>
            </a:br>
            <a:r>
              <a:rPr lang="en-US" sz="2300" b="1" dirty="0" smtClean="0"/>
              <a:t>Presentation </a:t>
            </a:r>
            <a:r>
              <a:rPr lang="en-US" sz="2300" b="1" dirty="0"/>
              <a:t>Views</a:t>
            </a:r>
            <a:r>
              <a:rPr lang="en-US" sz="2300" dirty="0"/>
              <a:t> </a:t>
            </a:r>
            <a:r>
              <a:rPr lang="en-US" sz="2300" dirty="0" smtClean="0"/>
              <a:t/>
            </a:r>
            <a:br>
              <a:rPr lang="en-US" sz="2300" dirty="0" smtClean="0"/>
            </a:br>
            <a:r>
              <a:rPr lang="en-US" sz="2300" dirty="0" smtClean="0"/>
              <a:t>group</a:t>
            </a:r>
            <a:r>
              <a:rPr lang="en-US" sz="2300" dirty="0"/>
              <a:t>. The </a:t>
            </a:r>
            <a:r>
              <a:rPr lang="en-US" sz="2300" b="1" dirty="0"/>
              <a:t>Handout </a:t>
            </a:r>
            <a:r>
              <a:rPr lang="en-US" sz="2300" b="1" dirty="0" smtClean="0"/>
              <a:t/>
            </a:r>
            <a:br>
              <a:rPr lang="en-US" sz="2300" b="1" dirty="0" smtClean="0"/>
            </a:br>
            <a:r>
              <a:rPr lang="en-US" sz="2300" b="1" dirty="0" smtClean="0"/>
              <a:t>Master</a:t>
            </a:r>
            <a:r>
              <a:rPr lang="en-US" sz="2300" dirty="0" smtClean="0"/>
              <a:t> </a:t>
            </a:r>
            <a:r>
              <a:rPr lang="en-US" sz="2300" dirty="0"/>
              <a:t>view opens as </a:t>
            </a:r>
            <a:r>
              <a:rPr lang="en-US" sz="2300" dirty="0" smtClean="0"/>
              <a:t/>
            </a:r>
            <a:br>
              <a:rPr lang="en-US" sz="2300" dirty="0" smtClean="0"/>
            </a:br>
            <a:r>
              <a:rPr lang="en-US" sz="2300" dirty="0" smtClean="0"/>
              <a:t>shown at right, </a:t>
            </a:r>
            <a:r>
              <a:rPr lang="en-US" sz="2300" dirty="0"/>
              <a:t>with </a:t>
            </a:r>
            <a:r>
              <a:rPr lang="en-US" sz="2300" dirty="0" smtClean="0"/>
              <a:t/>
            </a:r>
            <a:br>
              <a:rPr lang="en-US" sz="2300" dirty="0" smtClean="0"/>
            </a:br>
            <a:r>
              <a:rPr lang="en-US" sz="2300" dirty="0" smtClean="0"/>
              <a:t>the </a:t>
            </a:r>
            <a:r>
              <a:rPr lang="en-US" sz="2300" dirty="0"/>
              <a:t>header and footer </a:t>
            </a:r>
            <a:r>
              <a:rPr lang="en-US" sz="2300" dirty="0" smtClean="0"/>
              <a:t/>
            </a:r>
            <a:br>
              <a:rPr lang="en-US" sz="2300" dirty="0" smtClean="0"/>
            </a:br>
            <a:r>
              <a:rPr lang="en-US" sz="2300" dirty="0" smtClean="0"/>
              <a:t>you </a:t>
            </a:r>
            <a:r>
              <a:rPr lang="en-US" sz="2300" dirty="0"/>
              <a:t>supplied in step 2.</a:t>
            </a:r>
          </a:p>
          <a:p>
            <a:pPr marL="457200" indent="-457200">
              <a:buFont typeface="+mj-lt"/>
              <a:buAutoNum type="arabicPeriod" startAt="3"/>
            </a:pPr>
            <a:r>
              <a:rPr lang="en-US" sz="2300" dirty="0" smtClean="0"/>
              <a:t>Click </a:t>
            </a:r>
            <a:r>
              <a:rPr lang="en-US" sz="2300" dirty="0"/>
              <a:t>the </a:t>
            </a:r>
            <a:r>
              <a:rPr lang="en-US" sz="2300" b="1" dirty="0"/>
              <a:t>Slides Per </a:t>
            </a:r>
            <a:r>
              <a:rPr lang="en-US" sz="2300" b="1" dirty="0" smtClean="0"/>
              <a:t/>
            </a:r>
            <a:br>
              <a:rPr lang="en-US" sz="2300" b="1" dirty="0" smtClean="0"/>
            </a:br>
            <a:r>
              <a:rPr lang="en-US" sz="2300" b="1" dirty="0" smtClean="0"/>
              <a:t>Page</a:t>
            </a:r>
            <a:r>
              <a:rPr lang="en-US" sz="2300" dirty="0" smtClean="0"/>
              <a:t> </a:t>
            </a:r>
            <a:r>
              <a:rPr lang="en-US" sz="2300" dirty="0"/>
              <a:t>button in the Page Setup group, then click </a:t>
            </a:r>
            <a:r>
              <a:rPr lang="en-US" sz="2300" b="1" dirty="0"/>
              <a:t>3 Slides</a:t>
            </a:r>
            <a:r>
              <a:rPr lang="en-US" sz="2300" dirty="0"/>
              <a:t>. The handout master displays the layout used to show three slides across the width of the page</a:t>
            </a:r>
            <a:r>
              <a:rPr lang="en-US" sz="2300" dirty="0" smtClean="0"/>
              <a:t>.</a:t>
            </a:r>
            <a:endParaRPr lang="en-US" sz="2400" dirty="0"/>
          </a:p>
        </p:txBody>
      </p:sp>
      <p:pic>
        <p:nvPicPr>
          <p:cNvPr id="2" name="Picture 1" descr="11.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1628800"/>
            <a:ext cx="4464484" cy="335887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Customize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dirty="0"/>
              <a:t>the </a:t>
            </a:r>
            <a:r>
              <a:rPr lang="en-US" sz="2400" b="1" dirty="0"/>
              <a:t>Insert</a:t>
            </a:r>
            <a:r>
              <a:rPr lang="en-US" sz="2400" dirty="0"/>
              <a:t> tab, click </a:t>
            </a:r>
            <a:r>
              <a:rPr lang="en-US" sz="2400" dirty="0" smtClean="0"/>
              <a:t/>
            </a:r>
            <a:br>
              <a:rPr lang="en-US" sz="2400" dirty="0" smtClean="0"/>
            </a:br>
            <a:r>
              <a:rPr lang="en-US" sz="2400" b="1" dirty="0" smtClean="0"/>
              <a:t>Text </a:t>
            </a:r>
            <a:r>
              <a:rPr lang="en-US" sz="2400" b="1" dirty="0"/>
              <a:t>Box</a:t>
            </a:r>
            <a:r>
              <a:rPr lang="en-US" sz="2400" dirty="0"/>
              <a:t>, and draw a text </a:t>
            </a:r>
            <a:br>
              <a:rPr lang="en-US" sz="2400" dirty="0"/>
            </a:br>
            <a:r>
              <a:rPr lang="en-US" sz="2400" dirty="0" smtClean="0"/>
              <a:t>box </a:t>
            </a:r>
            <a:r>
              <a:rPr lang="en-US" sz="2400" dirty="0"/>
              <a:t>above the center slide </a:t>
            </a:r>
            <a:r>
              <a:rPr lang="en-US" sz="2400" dirty="0" smtClean="0"/>
              <a:t/>
            </a:r>
            <a:br>
              <a:rPr lang="en-US" sz="2400" dirty="0" smtClean="0"/>
            </a:br>
            <a:r>
              <a:rPr lang="en-US" sz="2400" dirty="0" smtClean="0"/>
              <a:t>placeholder </a:t>
            </a:r>
            <a:r>
              <a:rPr lang="en-US" sz="2400" dirty="0"/>
              <a:t>of the same </a:t>
            </a:r>
            <a:r>
              <a:rPr lang="en-US" sz="2400" dirty="0" smtClean="0"/>
              <a:t/>
            </a:r>
            <a:br>
              <a:rPr lang="en-US" sz="2400" dirty="0" smtClean="0"/>
            </a:br>
            <a:r>
              <a:rPr lang="en-US" sz="2400" dirty="0" smtClean="0"/>
              <a:t>width </a:t>
            </a:r>
            <a:r>
              <a:rPr lang="en-US" sz="2400" dirty="0"/>
              <a:t>as the placeholder, </a:t>
            </a:r>
            <a:br>
              <a:rPr lang="en-US" sz="2400" dirty="0"/>
            </a:br>
            <a:r>
              <a:rPr lang="en-US" sz="2400" dirty="0" smtClean="0"/>
              <a:t>as </a:t>
            </a:r>
            <a:r>
              <a:rPr lang="en-US" sz="2400" dirty="0"/>
              <a:t>shown </a:t>
            </a:r>
            <a:r>
              <a:rPr lang="en-US" sz="2400" dirty="0" smtClean="0"/>
              <a:t>at right.</a:t>
            </a:r>
            <a:endParaRPr lang="en-US" sz="2400" dirty="0"/>
          </a:p>
          <a:p>
            <a:pPr marL="457200" indent="-457200">
              <a:buFont typeface="+mj-lt"/>
              <a:buAutoNum type="arabicPeriod" startAt="5"/>
            </a:pPr>
            <a:r>
              <a:rPr lang="en-US" sz="2400" dirty="0" smtClean="0"/>
              <a:t>Type </a:t>
            </a:r>
            <a:r>
              <a:rPr lang="en-US" sz="2400" b="1" dirty="0"/>
              <a:t>Center City Bridge Project</a:t>
            </a:r>
            <a:r>
              <a:rPr lang="en-US" sz="2400" dirty="0"/>
              <a:t> in the text box.</a:t>
            </a:r>
          </a:p>
          <a:p>
            <a:pPr marL="457200" indent="-457200">
              <a:buFont typeface="+mj-lt"/>
              <a:buAutoNum type="arabicPeriod" startAt="5"/>
            </a:pPr>
            <a:r>
              <a:rPr lang="en-US" sz="2400" dirty="0" smtClean="0"/>
              <a:t>Change </a:t>
            </a:r>
            <a:r>
              <a:rPr lang="en-US" sz="2400" dirty="0"/>
              <a:t>the font size of the text box text to </a:t>
            </a:r>
            <a:r>
              <a:rPr lang="en-US" sz="2400" b="1" dirty="0"/>
              <a:t>18</a:t>
            </a:r>
            <a:r>
              <a:rPr lang="en-US" sz="2400" dirty="0"/>
              <a:t> if necessary, apply </a:t>
            </a:r>
            <a:r>
              <a:rPr lang="en-US" sz="2400" b="1" dirty="0"/>
              <a:t>bold formatting</a:t>
            </a:r>
            <a:r>
              <a:rPr lang="en-US" sz="2400" dirty="0"/>
              <a:t>, change the color to </a:t>
            </a:r>
            <a:r>
              <a:rPr lang="en-US" sz="2400" b="1" dirty="0"/>
              <a:t>Dark Blue, Text 2</a:t>
            </a:r>
            <a:r>
              <a:rPr lang="en-US" sz="2400" dirty="0"/>
              <a:t>, and </a:t>
            </a:r>
            <a:r>
              <a:rPr lang="en-US" sz="2400" b="1" dirty="0"/>
              <a:t>center </a:t>
            </a:r>
            <a:r>
              <a:rPr lang="en-US" sz="2400" dirty="0"/>
              <a:t>the text. Adjust the size of the text box as necessary to display the text on one line</a:t>
            </a:r>
            <a:r>
              <a:rPr lang="en-US" sz="2400" dirty="0" smtClean="0"/>
              <a:t>.</a:t>
            </a:r>
            <a:endParaRPr lang="en-US" sz="2400" dirty="0"/>
          </a:p>
        </p:txBody>
      </p:sp>
      <p:pic>
        <p:nvPicPr>
          <p:cNvPr id="2" name="Picture 1" descr="11.0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4048" y="1628800"/>
            <a:ext cx="3434080" cy="225697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Customize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the </a:t>
            </a:r>
            <a:r>
              <a:rPr lang="en-US" sz="2400" b="1" dirty="0"/>
              <a:t>outside border of the header placeholder</a:t>
            </a:r>
            <a:r>
              <a:rPr lang="en-US" sz="2400" dirty="0"/>
              <a:t> in the upper-left corner of the master, hold down </a:t>
            </a:r>
            <a:r>
              <a:rPr lang="en-US" sz="2400" b="1" dirty="0"/>
              <a:t>Shift</a:t>
            </a:r>
            <a:r>
              <a:rPr lang="en-US" sz="2400" dirty="0"/>
              <a:t>, and click the </a:t>
            </a:r>
            <a:r>
              <a:rPr lang="en-US" sz="2400" b="1" dirty="0"/>
              <a:t>date</a:t>
            </a:r>
            <a:r>
              <a:rPr lang="en-US" sz="2400" dirty="0"/>
              <a:t>, </a:t>
            </a:r>
            <a:r>
              <a:rPr lang="en-US" sz="2400" b="1" dirty="0"/>
              <a:t>footer</a:t>
            </a:r>
            <a:r>
              <a:rPr lang="en-US" sz="2400" dirty="0"/>
              <a:t>, and </a:t>
            </a:r>
            <a:r>
              <a:rPr lang="en-US" sz="2400" b="1" dirty="0"/>
              <a:t>page number</a:t>
            </a:r>
            <a:r>
              <a:rPr lang="en-US" sz="2400" dirty="0"/>
              <a:t> placeholders.</a:t>
            </a:r>
          </a:p>
          <a:p>
            <a:pPr marL="457200" indent="-457200">
              <a:buFont typeface="+mj-lt"/>
              <a:buAutoNum type="arabicPeriod" startAt="8"/>
            </a:pPr>
            <a:r>
              <a:rPr lang="en-US" sz="2400" dirty="0" smtClean="0"/>
              <a:t>Change </a:t>
            </a:r>
            <a:r>
              <a:rPr lang="en-US" sz="2400" dirty="0"/>
              <a:t>the font size to </a:t>
            </a:r>
            <a:r>
              <a:rPr lang="en-US" sz="2400" b="1" dirty="0"/>
              <a:t>14 pt</a:t>
            </a:r>
            <a:r>
              <a:rPr lang="en-US" sz="2400" dirty="0"/>
              <a:t>, apply </a:t>
            </a:r>
            <a:r>
              <a:rPr lang="en-US" sz="2400" b="1" dirty="0"/>
              <a:t>bold</a:t>
            </a:r>
            <a:r>
              <a:rPr lang="en-US" sz="2400" dirty="0"/>
              <a:t> formatting, and change the color to </a:t>
            </a:r>
            <a:r>
              <a:rPr lang="en-US" sz="2400" b="1" dirty="0"/>
              <a:t>Dark Blue, Text 2</a:t>
            </a:r>
            <a:r>
              <a:rPr lang="en-US" sz="2400" dirty="0"/>
              <a:t>. </a:t>
            </a:r>
          </a:p>
          <a:p>
            <a:pPr marL="457200" indent="-457200">
              <a:buFont typeface="+mj-lt"/>
              <a:buAutoNum type="arabicPeriod" startAt="8"/>
            </a:pPr>
            <a:r>
              <a:rPr lang="en-US" sz="2400" b="1" dirty="0" smtClean="0"/>
              <a:t> </a:t>
            </a:r>
            <a:r>
              <a:rPr lang="en-US" sz="2400" dirty="0" smtClean="0"/>
              <a:t>Click </a:t>
            </a:r>
            <a:r>
              <a:rPr lang="en-US" sz="2400" dirty="0"/>
              <a:t>the </a:t>
            </a:r>
            <a:r>
              <a:rPr lang="en-US" sz="2400" b="1" dirty="0"/>
              <a:t>Handout Master</a:t>
            </a:r>
            <a:r>
              <a:rPr lang="en-US" sz="2400" dirty="0"/>
              <a:t> tab, and then click the </a:t>
            </a:r>
            <a:r>
              <a:rPr lang="en-US" sz="2400" b="1" dirty="0"/>
              <a:t>Close Master View</a:t>
            </a:r>
            <a:r>
              <a:rPr lang="en-US" sz="2400" dirty="0"/>
              <a:t> button to exit Handout Master view</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Customize the Handout Master</a:t>
            </a:r>
            <a:endParaRPr lang="en-US" dirty="0" smtClean="0">
              <a:ea typeface="+mj-ea"/>
              <a:cs typeface="+mj-cs"/>
            </a:endParaRPr>
          </a:p>
        </p:txBody>
      </p:sp>
      <p:sp>
        <p:nvSpPr>
          <p:cNvPr id="21506" name="Rectangle 3"/>
          <p:cNvSpPr>
            <a:spLocks noGrp="1" noChangeArrowheads="1"/>
          </p:cNvSpPr>
          <p:nvPr>
            <p:ph type="body" idx="1"/>
          </p:nvPr>
        </p:nvSpPr>
        <p:spPr>
          <a:xfrm>
            <a:off x="457200" y="1484784"/>
            <a:ext cx="8229600" cy="4876800"/>
          </a:xfrm>
        </p:spPr>
        <p:txBody>
          <a:bodyPr/>
          <a:lstStyle/>
          <a:p>
            <a:pPr marL="457200" indent="-457200">
              <a:spcBef>
                <a:spcPts val="300"/>
              </a:spcBef>
              <a:buFont typeface="+mj-lt"/>
              <a:buAutoNum type="arabicPeriod" startAt="11"/>
            </a:pPr>
            <a:r>
              <a:rPr lang="en-US" sz="2400" b="1" dirty="0" smtClean="0"/>
              <a:t> </a:t>
            </a:r>
            <a:r>
              <a:rPr lang="en-US" sz="2000" dirty="0" smtClean="0"/>
              <a:t>Click </a:t>
            </a:r>
            <a:r>
              <a:rPr lang="en-US" sz="2000" dirty="0"/>
              <a:t>the </a:t>
            </a:r>
            <a:r>
              <a:rPr lang="en-US" sz="2000" b="1" dirty="0"/>
              <a:t>File </a:t>
            </a:r>
            <a:r>
              <a:rPr lang="en-US" sz="2000" dirty="0"/>
              <a:t>tab and </a:t>
            </a:r>
            <a:r>
              <a:rPr lang="en-US" sz="2000" dirty="0" smtClean="0"/>
              <a:t>click </a:t>
            </a:r>
            <a:r>
              <a:rPr lang="en-US" sz="2000" b="1" dirty="0"/>
              <a:t>Print</a:t>
            </a:r>
            <a:r>
              <a:rPr lang="en-US" sz="2000" dirty="0"/>
              <a:t>. Open the </a:t>
            </a:r>
            <a:r>
              <a:rPr lang="en-US" sz="2000" b="1" dirty="0" smtClean="0"/>
              <a:t>Print </a:t>
            </a:r>
            <a:r>
              <a:rPr lang="en-US" sz="2000" b="1" dirty="0"/>
              <a:t>All Slides</a:t>
            </a:r>
            <a:r>
              <a:rPr lang="en-US" sz="2000" dirty="0"/>
              <a:t> button’s </a:t>
            </a:r>
            <a:r>
              <a:rPr lang="en-US" sz="2000" dirty="0" smtClean="0"/>
              <a:t>list </a:t>
            </a:r>
            <a:r>
              <a:rPr lang="en-US" sz="2000" dirty="0"/>
              <a:t>and click </a:t>
            </a:r>
            <a:r>
              <a:rPr lang="en-US" sz="2000" b="1" dirty="0"/>
              <a:t>Handouts </a:t>
            </a:r>
            <a:r>
              <a:rPr lang="en-US" sz="2000" b="1" dirty="0" smtClean="0"/>
              <a:t>(</a:t>
            </a:r>
            <a:r>
              <a:rPr lang="en-US" sz="2000" b="1" dirty="0"/>
              <a:t>3 Slides Per Page)</a:t>
            </a:r>
            <a:r>
              <a:rPr lang="en-US" sz="2000" dirty="0"/>
              <a:t>. </a:t>
            </a:r>
            <a:r>
              <a:rPr lang="en-US" sz="2000" dirty="0" smtClean="0"/>
              <a:t>Your </a:t>
            </a:r>
            <a:r>
              <a:rPr lang="en-US" sz="2000" dirty="0"/>
              <a:t>customized </a:t>
            </a:r>
            <a:r>
              <a:rPr lang="en-US" sz="2000" dirty="0" smtClean="0"/>
              <a:t>handout </a:t>
            </a:r>
            <a:r>
              <a:rPr lang="en-US" sz="2000" dirty="0"/>
              <a:t>master should </a:t>
            </a:r>
            <a:r>
              <a:rPr lang="en-US" sz="2000" dirty="0" smtClean="0"/>
              <a:t>resemble </a:t>
            </a:r>
            <a:r>
              <a:rPr lang="en-US" sz="2000" dirty="0"/>
              <a:t>the one </a:t>
            </a:r>
            <a:r>
              <a:rPr lang="en-US" sz="2000" dirty="0" smtClean="0"/>
              <a:t>previewed below.</a:t>
            </a:r>
            <a:endParaRPr lang="en-US" sz="2000" dirty="0"/>
          </a:p>
          <a:p>
            <a:pPr marL="457200" indent="-457200">
              <a:spcBef>
                <a:spcPts val="300"/>
              </a:spcBef>
              <a:buFont typeface="+mj-lt"/>
              <a:buAutoNum type="arabicPeriod" startAt="11"/>
            </a:pPr>
            <a:r>
              <a:rPr lang="en-US" sz="2000" b="1" dirty="0" smtClean="0"/>
              <a:t> </a:t>
            </a:r>
            <a:r>
              <a:rPr lang="en-US" sz="2000" dirty="0" smtClean="0"/>
              <a:t>Click </a:t>
            </a:r>
            <a:r>
              <a:rPr lang="en-US" sz="2000" dirty="0"/>
              <a:t>the </a:t>
            </a:r>
            <a:r>
              <a:rPr lang="en-US" sz="2000" b="1" dirty="0"/>
              <a:t>Next Page</a:t>
            </a:r>
            <a:r>
              <a:rPr lang="en-US" sz="2000" dirty="0"/>
              <a:t> </a:t>
            </a:r>
            <a:r>
              <a:rPr lang="en-US" sz="2000" dirty="0" smtClean="0"/>
              <a:t/>
            </a:r>
            <a:br>
              <a:rPr lang="en-US" sz="2000" dirty="0" smtClean="0"/>
            </a:br>
            <a:r>
              <a:rPr lang="en-US" sz="2000" b="1" dirty="0" smtClean="0"/>
              <a:t>arrow</a:t>
            </a:r>
            <a:r>
              <a:rPr lang="en-US" sz="2000" dirty="0" smtClean="0"/>
              <a:t> </a:t>
            </a:r>
            <a:r>
              <a:rPr lang="en-US" sz="2000" dirty="0"/>
              <a:t>to see that the </a:t>
            </a:r>
            <a:r>
              <a:rPr lang="en-US" sz="2000" dirty="0" smtClean="0"/>
              <a:t/>
            </a:r>
            <a:br>
              <a:rPr lang="en-US" sz="2000" dirty="0" smtClean="0"/>
            </a:br>
            <a:r>
              <a:rPr lang="en-US" sz="2000" dirty="0" smtClean="0"/>
              <a:t>text </a:t>
            </a:r>
            <a:r>
              <a:rPr lang="en-US" sz="2000" dirty="0"/>
              <a:t>box you added </a:t>
            </a:r>
            <a:r>
              <a:rPr lang="en-US" sz="2000" dirty="0" smtClean="0"/>
              <a:t/>
            </a:r>
            <a:br>
              <a:rPr lang="en-US" sz="2000" dirty="0" smtClean="0"/>
            </a:br>
            <a:r>
              <a:rPr lang="en-US" sz="2000" dirty="0" smtClean="0"/>
              <a:t>displays </a:t>
            </a:r>
            <a:r>
              <a:rPr lang="en-US" sz="2000" dirty="0"/>
              <a:t>on each page </a:t>
            </a:r>
            <a:r>
              <a:rPr lang="en-US" sz="2000" dirty="0" smtClean="0"/>
              <a:t/>
            </a:r>
            <a:br>
              <a:rPr lang="en-US" sz="2000" dirty="0" smtClean="0"/>
            </a:br>
            <a:r>
              <a:rPr lang="en-US" sz="2000" dirty="0" smtClean="0"/>
              <a:t>of </a:t>
            </a:r>
            <a:r>
              <a:rPr lang="en-US" sz="2000" dirty="0"/>
              <a:t>the handouts.</a:t>
            </a:r>
          </a:p>
          <a:p>
            <a:pPr marL="457200" indent="-457200">
              <a:spcBef>
                <a:spcPts val="300"/>
              </a:spcBef>
              <a:buFont typeface="+mj-lt"/>
              <a:buAutoNum type="arabicPeriod" startAt="11"/>
            </a:pPr>
            <a:r>
              <a:rPr lang="en-US" sz="2000" b="1" dirty="0" smtClean="0"/>
              <a:t> </a:t>
            </a:r>
            <a:r>
              <a:rPr lang="en-US" sz="2000" dirty="0" smtClean="0"/>
              <a:t>Click </a:t>
            </a:r>
            <a:r>
              <a:rPr lang="en-US" sz="2000" dirty="0"/>
              <a:t>the </a:t>
            </a:r>
            <a:r>
              <a:rPr lang="en-US" sz="2000" b="1" dirty="0"/>
              <a:t>Print</a:t>
            </a:r>
            <a:r>
              <a:rPr lang="en-US" sz="2000" dirty="0"/>
              <a:t> button </a:t>
            </a:r>
            <a:r>
              <a:rPr lang="en-US" sz="2000" dirty="0" smtClean="0"/>
              <a:t/>
            </a:r>
            <a:br>
              <a:rPr lang="en-US" sz="2000" dirty="0" smtClean="0"/>
            </a:br>
            <a:r>
              <a:rPr lang="en-US" sz="2000" dirty="0" smtClean="0"/>
              <a:t>to </a:t>
            </a:r>
            <a:r>
              <a:rPr lang="en-US" sz="2000" dirty="0"/>
              <a:t>print the handouts.</a:t>
            </a:r>
          </a:p>
          <a:p>
            <a:pPr marL="457200" indent="-457200">
              <a:spcBef>
                <a:spcPts val="300"/>
              </a:spcBef>
              <a:buFont typeface="+mj-lt"/>
              <a:buAutoNum type="arabicPeriod" startAt="11"/>
            </a:pPr>
            <a:r>
              <a:rPr lang="en-US" sz="2000" b="1" dirty="0" smtClean="0"/>
              <a:t>  </a:t>
            </a:r>
            <a:r>
              <a:rPr lang="en-US" sz="2000" dirty="0" smtClean="0"/>
              <a:t>Click </a:t>
            </a:r>
            <a:r>
              <a:rPr lang="en-US" sz="2000" dirty="0"/>
              <a:t>the </a:t>
            </a:r>
            <a:r>
              <a:rPr lang="en-US" sz="2000" b="1" dirty="0"/>
              <a:t>Close</a:t>
            </a:r>
            <a:r>
              <a:rPr lang="en-US" sz="2000" dirty="0"/>
              <a:t> </a:t>
            </a:r>
            <a:r>
              <a:rPr lang="en-US" sz="2000" b="1" dirty="0"/>
              <a:t>Print</a:t>
            </a:r>
            <a:r>
              <a:rPr lang="en-US" sz="2000" dirty="0"/>
              <a:t> </a:t>
            </a:r>
            <a:r>
              <a:rPr lang="en-US" sz="2000" dirty="0" smtClean="0"/>
              <a:t/>
            </a:r>
            <a:br>
              <a:rPr lang="en-US" sz="2000" dirty="0" smtClean="0"/>
            </a:br>
            <a:r>
              <a:rPr lang="en-US" sz="2000" b="1" dirty="0" smtClean="0"/>
              <a:t>Preview</a:t>
            </a:r>
            <a:r>
              <a:rPr lang="en-US" sz="2000" dirty="0" smtClean="0"/>
              <a:t> </a:t>
            </a:r>
            <a:r>
              <a:rPr lang="en-US" sz="2000" dirty="0"/>
              <a:t>button to return </a:t>
            </a:r>
            <a:r>
              <a:rPr lang="en-US" sz="2000" dirty="0" smtClean="0"/>
              <a:t/>
            </a:r>
            <a:br>
              <a:rPr lang="en-US" sz="2000" dirty="0" smtClean="0"/>
            </a:br>
            <a:r>
              <a:rPr lang="en-US" sz="2000" dirty="0" smtClean="0"/>
              <a:t>to </a:t>
            </a:r>
            <a:r>
              <a:rPr lang="en-US" sz="2000" dirty="0"/>
              <a:t>Normal view.</a:t>
            </a:r>
          </a:p>
          <a:p>
            <a:pPr marL="457200" indent="-457200">
              <a:spcBef>
                <a:spcPts val="300"/>
              </a:spcBef>
              <a:buFont typeface="+mj-lt"/>
              <a:buAutoNum type="arabicPeriod" startAt="11"/>
            </a:pPr>
            <a:r>
              <a:rPr lang="en-US" sz="2000" b="1" dirty="0" smtClean="0"/>
              <a:t> SAVE</a:t>
            </a:r>
            <a:r>
              <a:rPr lang="en-US" sz="2000" dirty="0" smtClean="0"/>
              <a:t> </a:t>
            </a:r>
            <a:r>
              <a:rPr lang="en-US" sz="2000" dirty="0"/>
              <a:t>the presentation.</a:t>
            </a:r>
          </a:p>
          <a:p>
            <a:pPr>
              <a:spcBef>
                <a:spcPts val="300"/>
              </a:spcBef>
            </a:pPr>
            <a:r>
              <a:rPr lang="en-US" sz="2200" b="1" dirty="0"/>
              <a:t>LEAVE</a:t>
            </a:r>
            <a:r>
              <a:rPr lang="en-US" sz="2200" dirty="0"/>
              <a:t> the presentation open to use in the next exercise.</a:t>
            </a:r>
          </a:p>
          <a:p>
            <a:endParaRPr lang="en-US" sz="2200" dirty="0"/>
          </a:p>
          <a:p>
            <a:endParaRPr lang="en-US" sz="2400" dirty="0"/>
          </a:p>
          <a:p>
            <a:endParaRPr lang="en-US" sz="2400" dirty="0"/>
          </a:p>
        </p:txBody>
      </p:sp>
      <p:pic>
        <p:nvPicPr>
          <p:cNvPr id="2" name="Picture 1" descr="11.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8880" y="2645688"/>
            <a:ext cx="4770264" cy="322786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3" name="Picture 2" descr="11.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080" y="1556792"/>
            <a:ext cx="6683320" cy="474049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Exporting Handouts to 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you saw in the preceding exercise, there’s a limit to what you can do with handout layouts in PowerPoint. </a:t>
            </a:r>
            <a:endParaRPr lang="en-US" sz="2400" dirty="0" smtClean="0"/>
          </a:p>
          <a:p>
            <a:r>
              <a:rPr lang="en-US" sz="2400" dirty="0" smtClean="0"/>
              <a:t>For </a:t>
            </a:r>
            <a:r>
              <a:rPr lang="en-US" sz="2400" dirty="0"/>
              <a:t>maximum control over handouts, including the ability to resize the slide images, you must export handouts to Word. </a:t>
            </a:r>
            <a:endParaRPr lang="en-US" sz="2400" dirty="0" smtClean="0"/>
          </a:p>
          <a:p>
            <a:r>
              <a:rPr lang="en-US" sz="2400" dirty="0" smtClean="0"/>
              <a:t>In </a:t>
            </a:r>
            <a:r>
              <a:rPr lang="en-US" sz="2400" dirty="0" smtClean="0"/>
              <a:t>the following exercise, </a:t>
            </a:r>
            <a:r>
              <a:rPr lang="en-US" sz="2400" dirty="0"/>
              <a:t>you export handouts to Word. </a:t>
            </a:r>
          </a:p>
        </p:txBody>
      </p:sp>
    </p:spTree>
    <p:extLst>
      <p:ext uri="{BB962C8B-B14F-4D97-AF65-F5344CB8AC3E}">
        <p14:creationId xmlns:p14="http://schemas.microsoft.com/office/powerpoint/2010/main" val="24506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Export Handouts to 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Bid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File</a:t>
            </a:r>
            <a:r>
              <a:rPr lang="en-US" sz="2200" dirty="0"/>
              <a:t> tab, </a:t>
            </a:r>
            <a:r>
              <a:rPr lang="en-US" sz="2200" dirty="0" smtClean="0"/>
              <a:t>click </a:t>
            </a:r>
            <a:br>
              <a:rPr lang="en-US" sz="2200" dirty="0" smtClean="0"/>
            </a:br>
            <a:r>
              <a:rPr lang="en-US" sz="2200" b="1" dirty="0" smtClean="0"/>
              <a:t>Save </a:t>
            </a:r>
            <a:r>
              <a:rPr lang="en-US" sz="2200" b="1" dirty="0"/>
              <a:t>&amp; Send</a:t>
            </a:r>
            <a:r>
              <a:rPr lang="en-US" sz="2200" dirty="0"/>
              <a:t>, </a:t>
            </a:r>
            <a:r>
              <a:rPr lang="en-US" sz="2200" dirty="0" smtClean="0"/>
              <a:t>click </a:t>
            </a:r>
            <a:br>
              <a:rPr lang="en-US" sz="2200" dirty="0" smtClean="0"/>
            </a:br>
            <a:r>
              <a:rPr lang="en-US" sz="2200" b="1" dirty="0" smtClean="0"/>
              <a:t>Create </a:t>
            </a:r>
            <a:r>
              <a:rPr lang="en-US" sz="2200" b="1" dirty="0"/>
              <a:t>Handouts</a:t>
            </a:r>
            <a:r>
              <a:rPr lang="en-US" sz="2200" dirty="0"/>
              <a:t>, and </a:t>
            </a:r>
            <a:r>
              <a:rPr lang="en-US" sz="2200" dirty="0" smtClean="0"/>
              <a:t/>
            </a:r>
            <a:br>
              <a:rPr lang="en-US" sz="2200" dirty="0" smtClean="0"/>
            </a:br>
            <a:r>
              <a:rPr lang="en-US" sz="2200" dirty="0" smtClean="0"/>
              <a:t>then </a:t>
            </a:r>
            <a:r>
              <a:rPr lang="en-US" sz="2200" dirty="0"/>
              <a:t>click the </a:t>
            </a:r>
            <a:r>
              <a:rPr lang="en-US" sz="2200" b="1" dirty="0"/>
              <a:t>Create </a:t>
            </a:r>
            <a:r>
              <a:rPr lang="en-US" sz="2200" b="1" dirty="0" smtClean="0"/>
              <a:t/>
            </a:r>
            <a:br>
              <a:rPr lang="en-US" sz="2200" b="1" dirty="0" smtClean="0"/>
            </a:br>
            <a:r>
              <a:rPr lang="en-US" sz="2200" b="1" dirty="0" smtClean="0"/>
              <a:t>Handouts </a:t>
            </a:r>
            <a:r>
              <a:rPr lang="en-US" sz="2200" dirty="0"/>
              <a:t>button (see </a:t>
            </a:r>
            <a:r>
              <a:rPr lang="en-US" sz="2200" dirty="0" smtClean="0"/>
              <a:t/>
            </a:r>
            <a:br>
              <a:rPr lang="en-US" sz="2200" dirty="0" smtClean="0"/>
            </a:br>
            <a:r>
              <a:rPr lang="en-US" sz="2200" dirty="0" smtClean="0"/>
              <a:t>right)</a:t>
            </a:r>
            <a:r>
              <a:rPr lang="en-US" sz="2200" dirty="0"/>
              <a:t>. The </a:t>
            </a:r>
            <a:r>
              <a:rPr lang="en-US" sz="2200" b="1" dirty="0"/>
              <a:t>Send to </a:t>
            </a:r>
            <a:r>
              <a:rPr lang="en-US" sz="2200" b="1" dirty="0" smtClean="0"/>
              <a:t/>
            </a:r>
            <a:br>
              <a:rPr lang="en-US" sz="2200" b="1" dirty="0" smtClean="0"/>
            </a:br>
            <a:r>
              <a:rPr lang="en-US" sz="2200" b="1" dirty="0" smtClean="0"/>
              <a:t>Microsoft </a:t>
            </a:r>
            <a:r>
              <a:rPr lang="en-US" sz="2200" b="1" dirty="0"/>
              <a:t>Word</a:t>
            </a:r>
            <a:r>
              <a:rPr lang="en-US" sz="2200" dirty="0"/>
              <a:t> dialog </a:t>
            </a:r>
            <a:r>
              <a:rPr lang="en-US" sz="2200" dirty="0" smtClean="0"/>
              <a:t/>
            </a:r>
            <a:br>
              <a:rPr lang="en-US" sz="2200" dirty="0" smtClean="0"/>
            </a:br>
            <a:r>
              <a:rPr lang="en-US" sz="2200" dirty="0" smtClean="0"/>
              <a:t>box </a:t>
            </a:r>
            <a:r>
              <a:rPr lang="en-US" sz="2200" dirty="0"/>
              <a:t>opens</a:t>
            </a:r>
            <a:r>
              <a:rPr lang="en-US" sz="2200" dirty="0" smtClean="0"/>
              <a:t>.</a:t>
            </a:r>
            <a:endParaRPr lang="en-US" sz="2200" dirty="0"/>
          </a:p>
        </p:txBody>
      </p:sp>
      <p:pic>
        <p:nvPicPr>
          <p:cNvPr id="2" name="Picture 1" descr="11.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1280" y="2132856"/>
            <a:ext cx="4671087" cy="350988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Export Handouts to Word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a:t>
            </a:r>
            <a:r>
              <a:rPr lang="en-US" sz="2400" b="1" dirty="0"/>
              <a:t>Blank Lines Next to Slides</a:t>
            </a:r>
            <a:r>
              <a:rPr lang="en-US" sz="2400" dirty="0"/>
              <a:t>, </a:t>
            </a:r>
            <a:br>
              <a:rPr lang="en-US" sz="2400" dirty="0"/>
            </a:br>
            <a:r>
              <a:rPr lang="en-US" sz="2400" dirty="0" smtClean="0"/>
              <a:t>as shown at right. </a:t>
            </a:r>
            <a:r>
              <a:rPr lang="en-US" sz="2400" dirty="0"/>
              <a:t>Then click </a:t>
            </a:r>
            <a:r>
              <a:rPr lang="en-US" sz="2400" b="1" dirty="0"/>
              <a:t>OK</a:t>
            </a:r>
            <a:r>
              <a:rPr lang="en-US" sz="2400" dirty="0"/>
              <a:t>. </a:t>
            </a:r>
            <a:r>
              <a:rPr lang="en-US" sz="2400" dirty="0" smtClean="0"/>
              <a:t/>
            </a:r>
            <a:br>
              <a:rPr lang="en-US" sz="2400" dirty="0" smtClean="0"/>
            </a:br>
            <a:r>
              <a:rPr lang="en-US" sz="2400" dirty="0" smtClean="0"/>
              <a:t>Microsoft </a:t>
            </a:r>
            <a:r>
              <a:rPr lang="en-US" sz="2400" dirty="0"/>
              <a:t>Word opens and a new </a:t>
            </a:r>
            <a:r>
              <a:rPr lang="en-US" sz="2400" dirty="0" smtClean="0"/>
              <a:t/>
            </a:r>
            <a:br>
              <a:rPr lang="en-US" sz="2400" dirty="0" smtClean="0"/>
            </a:br>
            <a:r>
              <a:rPr lang="en-US" sz="2400" dirty="0" smtClean="0"/>
              <a:t>document </a:t>
            </a:r>
            <a:r>
              <a:rPr lang="en-US" sz="2400" dirty="0"/>
              <a:t>is created containing </a:t>
            </a:r>
            <a:r>
              <a:rPr lang="en-US" sz="2400" dirty="0" smtClean="0"/>
              <a:t/>
            </a:r>
            <a:br>
              <a:rPr lang="en-US" sz="2400" dirty="0" smtClean="0"/>
            </a:br>
            <a:r>
              <a:rPr lang="en-US" sz="2400" dirty="0" smtClean="0"/>
              <a:t>the </a:t>
            </a:r>
            <a:r>
              <a:rPr lang="en-US" sz="2400" dirty="0"/>
              <a:t>handouts. </a:t>
            </a:r>
          </a:p>
          <a:p>
            <a:pPr marL="457200" indent="-457200">
              <a:buFont typeface="+mj-lt"/>
              <a:buAutoNum type="arabicPeriod" startAt="2"/>
            </a:pPr>
            <a:r>
              <a:rPr lang="en-US" sz="2400" dirty="0" smtClean="0"/>
              <a:t>Click </a:t>
            </a:r>
            <a:r>
              <a:rPr lang="en-US" sz="2400" dirty="0"/>
              <a:t>the </a:t>
            </a:r>
            <a:r>
              <a:rPr lang="en-US" sz="2400" b="1" dirty="0"/>
              <a:t>first slide’s image</a:t>
            </a:r>
            <a:r>
              <a:rPr lang="en-US" sz="2400" dirty="0"/>
              <a:t>, and </a:t>
            </a:r>
            <a:r>
              <a:rPr lang="en-US" sz="2400" dirty="0" smtClean="0"/>
              <a:t/>
            </a:r>
            <a:br>
              <a:rPr lang="en-US" sz="2400" dirty="0" smtClean="0"/>
            </a:br>
            <a:r>
              <a:rPr lang="en-US" sz="2400" dirty="0" smtClean="0"/>
              <a:t>drag </a:t>
            </a:r>
            <a:r>
              <a:rPr lang="en-US" sz="2400" dirty="0"/>
              <a:t>its </a:t>
            </a:r>
            <a:r>
              <a:rPr lang="en-US" sz="2400" b="1" dirty="0"/>
              <a:t>lower-right corner </a:t>
            </a:r>
            <a:r>
              <a:rPr lang="en-US" sz="2400" b="1" dirty="0" smtClean="0"/>
              <a:t/>
            </a:r>
            <a:br>
              <a:rPr lang="en-US" sz="2400" b="1" dirty="0" smtClean="0"/>
            </a:br>
            <a:r>
              <a:rPr lang="en-US" sz="2400" b="1" dirty="0" smtClean="0"/>
              <a:t>selection </a:t>
            </a:r>
            <a:r>
              <a:rPr lang="en-US" sz="2400" b="1" dirty="0"/>
              <a:t>handle</a:t>
            </a:r>
            <a:r>
              <a:rPr lang="en-US" sz="2400" dirty="0"/>
              <a:t> to increase </a:t>
            </a:r>
            <a:r>
              <a:rPr lang="en-US" sz="2400" dirty="0" smtClean="0"/>
              <a:t/>
            </a:r>
            <a:br>
              <a:rPr lang="en-US" sz="2400" dirty="0" smtClean="0"/>
            </a:br>
            <a:r>
              <a:rPr lang="en-US" sz="2400" dirty="0" smtClean="0"/>
              <a:t>the </a:t>
            </a:r>
            <a:r>
              <a:rPr lang="en-US" sz="2400" dirty="0"/>
              <a:t>image's size by about 0.25”. </a:t>
            </a:r>
          </a:p>
          <a:p>
            <a:pPr marL="457200" indent="-457200">
              <a:buFont typeface="+mj-lt"/>
              <a:buAutoNum type="arabicPeriod" startAt="2"/>
            </a:pPr>
            <a:r>
              <a:rPr lang="en-US" sz="2400" dirty="0" smtClean="0"/>
              <a:t>Drag </a:t>
            </a:r>
            <a:r>
              <a:rPr lang="en-US" sz="2400" b="1" dirty="0"/>
              <a:t>across the horizontal </a:t>
            </a:r>
            <a:r>
              <a:rPr lang="en-US" sz="2400" b="1" dirty="0" smtClean="0"/>
              <a:t>lines </a:t>
            </a:r>
            <a:br>
              <a:rPr lang="en-US" sz="2400" b="1" dirty="0" smtClean="0"/>
            </a:br>
            <a:r>
              <a:rPr lang="en-US" sz="2400" b="1" dirty="0" smtClean="0"/>
              <a:t>in </a:t>
            </a:r>
            <a:r>
              <a:rPr lang="en-US" sz="2400" b="1" dirty="0"/>
              <a:t>the first row</a:t>
            </a:r>
            <a:r>
              <a:rPr lang="en-US" sz="2400" dirty="0"/>
              <a:t> to select them</a:t>
            </a:r>
            <a:r>
              <a:rPr lang="en-US" sz="2400" dirty="0" smtClean="0"/>
              <a:t>.</a:t>
            </a:r>
            <a:endParaRPr lang="en-US" sz="2400" dirty="0"/>
          </a:p>
        </p:txBody>
      </p:sp>
      <p:pic>
        <p:nvPicPr>
          <p:cNvPr id="2" name="Picture 1" descr="11.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4194" y="1574800"/>
            <a:ext cx="3096138" cy="475669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Export Handouts to Word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On </a:t>
            </a:r>
            <a:r>
              <a:rPr lang="en-US" sz="2200" dirty="0"/>
              <a:t>the Home tab, </a:t>
            </a:r>
            <a:r>
              <a:rPr lang="en-US" sz="2200" dirty="0" smtClean="0"/>
              <a:t/>
            </a:r>
            <a:br>
              <a:rPr lang="en-US" sz="2200" dirty="0" smtClean="0"/>
            </a:br>
            <a:r>
              <a:rPr lang="en-US" sz="2200" dirty="0" smtClean="0"/>
              <a:t>click </a:t>
            </a:r>
            <a:r>
              <a:rPr lang="en-US" sz="2200" dirty="0"/>
              <a:t>the </a:t>
            </a:r>
            <a:r>
              <a:rPr lang="en-US" sz="2200" b="1" dirty="0"/>
              <a:t>Line </a:t>
            </a:r>
            <a:r>
              <a:rPr lang="en-US" sz="2200" b="1" dirty="0" smtClean="0"/>
              <a:t>and </a:t>
            </a:r>
            <a:br>
              <a:rPr lang="en-US" sz="2200" b="1" dirty="0" smtClean="0"/>
            </a:br>
            <a:r>
              <a:rPr lang="en-US" sz="2200" b="1" dirty="0" smtClean="0"/>
              <a:t>Paragraph </a:t>
            </a:r>
            <a:r>
              <a:rPr lang="en-US" sz="2200" b="1" dirty="0"/>
              <a:t>Spacing</a:t>
            </a:r>
            <a:r>
              <a:rPr lang="en-US" sz="2200" dirty="0"/>
              <a:t> </a:t>
            </a:r>
            <a:r>
              <a:rPr lang="en-US" sz="2200" dirty="0" smtClean="0"/>
              <a:t/>
            </a:r>
            <a:br>
              <a:rPr lang="en-US" sz="2200" dirty="0" smtClean="0"/>
            </a:br>
            <a:r>
              <a:rPr lang="en-US" sz="2200" dirty="0" smtClean="0"/>
              <a:t>button</a:t>
            </a:r>
            <a:r>
              <a:rPr lang="en-US" sz="2200" dirty="0"/>
              <a:t>, and click </a:t>
            </a:r>
            <a:r>
              <a:rPr lang="en-US" sz="2200" dirty="0" smtClean="0"/>
              <a:t/>
            </a:r>
            <a:br>
              <a:rPr lang="en-US" sz="2200" dirty="0" smtClean="0"/>
            </a:br>
            <a:r>
              <a:rPr lang="en-US" sz="2200" b="1" dirty="0" smtClean="0"/>
              <a:t>Remove </a:t>
            </a:r>
            <a:r>
              <a:rPr lang="en-US" sz="2200" b="1" dirty="0"/>
              <a:t>Space </a:t>
            </a:r>
            <a:r>
              <a:rPr lang="en-US" sz="2200" b="1" dirty="0" smtClean="0"/>
              <a:t>After </a:t>
            </a:r>
            <a:br>
              <a:rPr lang="en-US" sz="2200" b="1" dirty="0" smtClean="0"/>
            </a:br>
            <a:r>
              <a:rPr lang="en-US" sz="2200" b="1" dirty="0" smtClean="0"/>
              <a:t>Paragraph</a:t>
            </a:r>
            <a:r>
              <a:rPr lang="en-US" sz="2200" dirty="0"/>
              <a:t>. </a:t>
            </a:r>
            <a:r>
              <a:rPr lang="en-US" sz="2200" dirty="0" smtClean="0"/>
              <a:t>The </a:t>
            </a:r>
            <a:br>
              <a:rPr lang="en-US" sz="2200" dirty="0" smtClean="0"/>
            </a:br>
            <a:r>
              <a:rPr lang="en-US" sz="2200" dirty="0" smtClean="0"/>
              <a:t>spacing between </a:t>
            </a:r>
            <a:br>
              <a:rPr lang="en-US" sz="2200" dirty="0" smtClean="0"/>
            </a:br>
            <a:r>
              <a:rPr lang="en-US" sz="2200" dirty="0" smtClean="0"/>
              <a:t>lines tightens </a:t>
            </a:r>
            <a:r>
              <a:rPr lang="en-US" sz="2200" dirty="0"/>
              <a:t>up, </a:t>
            </a:r>
            <a:r>
              <a:rPr lang="en-US" sz="2200" dirty="0" smtClean="0"/>
              <a:t/>
            </a:r>
            <a:br>
              <a:rPr lang="en-US" sz="2200" dirty="0" smtClean="0"/>
            </a:br>
            <a:r>
              <a:rPr lang="en-US" sz="2200" dirty="0" smtClean="0"/>
              <a:t>as shown at right.</a:t>
            </a:r>
            <a:endParaRPr lang="en-US" sz="2200" dirty="0"/>
          </a:p>
          <a:p>
            <a:pPr marL="457200" indent="-457200">
              <a:buFont typeface="+mj-lt"/>
              <a:buAutoNum type="arabicPeriod" startAt="5"/>
            </a:pPr>
            <a:r>
              <a:rPr lang="en-US" sz="2200" dirty="0" smtClean="0"/>
              <a:t>Repeat </a:t>
            </a:r>
            <a:r>
              <a:rPr lang="en-US" sz="2200" dirty="0"/>
              <a:t>the changes from steps 3-5 for each slide.</a:t>
            </a:r>
          </a:p>
          <a:p>
            <a:pPr marL="457200" indent="-457200">
              <a:buFont typeface="+mj-lt"/>
              <a:buAutoNum type="arabicPeriod" startAt="5"/>
            </a:pPr>
            <a:r>
              <a:rPr lang="en-US" sz="2200" b="1" dirty="0" smtClean="0"/>
              <a:t>SAVE</a:t>
            </a:r>
            <a:r>
              <a:rPr lang="en-US" sz="2200" dirty="0" smtClean="0"/>
              <a:t> </a:t>
            </a:r>
            <a:r>
              <a:rPr lang="en-US" sz="2200" dirty="0"/>
              <a:t>the Word document as </a:t>
            </a:r>
            <a:r>
              <a:rPr lang="en-US" sz="2200" b="1" i="1" dirty="0"/>
              <a:t>Handouts.docx</a:t>
            </a:r>
            <a:r>
              <a:rPr lang="en-US" sz="2200" dirty="0"/>
              <a:t> and </a:t>
            </a:r>
            <a:r>
              <a:rPr lang="en-US" sz="2200" b="1" dirty="0"/>
              <a:t>EXIT</a:t>
            </a:r>
            <a:r>
              <a:rPr lang="en-US" sz="2200" dirty="0"/>
              <a:t> Word.</a:t>
            </a:r>
          </a:p>
          <a:p>
            <a:r>
              <a:rPr lang="en-US" sz="2200" b="1" dirty="0"/>
              <a:t>LEAVE</a:t>
            </a:r>
            <a:r>
              <a:rPr lang="en-US" sz="2200" dirty="0"/>
              <a:t> the </a:t>
            </a:r>
            <a:r>
              <a:rPr lang="en-US" sz="2200" b="1" i="1" dirty="0"/>
              <a:t>Bid Final</a:t>
            </a:r>
            <a:r>
              <a:rPr lang="en-US" sz="2200" dirty="0"/>
              <a:t> presentation open to use in the next exercise.</a:t>
            </a:r>
          </a:p>
          <a:p>
            <a:endParaRPr lang="en-US" sz="2400" dirty="0"/>
          </a:p>
          <a:p>
            <a:endParaRPr lang="en-US" sz="2400" dirty="0"/>
          </a:p>
        </p:txBody>
      </p:sp>
      <p:pic>
        <p:nvPicPr>
          <p:cNvPr id="2" name="Picture 1" descr="11.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2680" y="1628801"/>
            <a:ext cx="4775046" cy="31159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Choosing Slides to Display</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may want to present only a portion of the slides you have prepared on a specific subject. </a:t>
            </a:r>
            <a:endParaRPr lang="en-US" sz="2400" dirty="0" smtClean="0"/>
          </a:p>
          <a:p>
            <a:r>
              <a:rPr lang="en-US" sz="2400" dirty="0" smtClean="0"/>
              <a:t>You </a:t>
            </a:r>
            <a:r>
              <a:rPr lang="en-US" sz="2400" dirty="0"/>
              <a:t>can select the slides to display by hiding slides or by creating a custom slide show.</a:t>
            </a:r>
          </a:p>
          <a:p>
            <a:r>
              <a:rPr lang="en-US" sz="2400" dirty="0" smtClean="0"/>
              <a:t>You </a:t>
            </a:r>
            <a:r>
              <a:rPr lang="en-US" sz="2400" dirty="0"/>
              <a:t>can omit slides from a presentation by hiding them. Use the Hide Slide button or command to hide a slide so it won’t appear during the presentation. </a:t>
            </a:r>
            <a:endParaRPr lang="en-US" sz="2400" dirty="0" smtClean="0"/>
          </a:p>
          <a:p>
            <a:r>
              <a:rPr lang="en-US" sz="2400" dirty="0" smtClean="0"/>
              <a:t>In </a:t>
            </a:r>
            <a:r>
              <a:rPr lang="en-US" sz="2400" dirty="0" smtClean="0"/>
              <a:t>the following exercise, </a:t>
            </a:r>
            <a:r>
              <a:rPr lang="en-US" sz="2400" dirty="0"/>
              <a:t>you hide a slide. </a:t>
            </a:r>
          </a:p>
        </p:txBody>
      </p:sp>
    </p:spTree>
    <p:extLst>
      <p:ext uri="{BB962C8B-B14F-4D97-AF65-F5344CB8AC3E}">
        <p14:creationId xmlns:p14="http://schemas.microsoft.com/office/powerpoint/2010/main" val="24506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Hide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presentation that is still open from the previous exercise.</a:t>
            </a:r>
          </a:p>
          <a:p>
            <a:pPr marL="457200" indent="-457200">
              <a:buFont typeface="+mj-lt"/>
              <a:buAutoNum type="arabicPeriod"/>
            </a:pPr>
            <a:r>
              <a:rPr lang="en-US" sz="2400" dirty="0" smtClean="0"/>
              <a:t>Go </a:t>
            </a:r>
            <a:r>
              <a:rPr lang="en-US" sz="2400" dirty="0"/>
              <a:t>to slide 2, </a:t>
            </a:r>
            <a:r>
              <a:rPr lang="en-US" sz="2400" dirty="0" smtClean="0"/>
              <a:t>and</a:t>
            </a:r>
            <a:br>
              <a:rPr lang="en-US" sz="2400" dirty="0" smtClean="0"/>
            </a:br>
            <a:r>
              <a:rPr lang="en-US" sz="2400" dirty="0" smtClean="0"/>
              <a:t>then </a:t>
            </a:r>
            <a:r>
              <a:rPr lang="en-US" sz="2400" dirty="0"/>
              <a:t>click the </a:t>
            </a:r>
            <a:r>
              <a:rPr lang="en-US" sz="2400" dirty="0" smtClean="0"/>
              <a:t/>
            </a:r>
            <a:br>
              <a:rPr lang="en-US" sz="2400" dirty="0" smtClean="0"/>
            </a:br>
            <a:r>
              <a:rPr lang="en-US" sz="2400" b="1" dirty="0" smtClean="0"/>
              <a:t>Slide </a:t>
            </a:r>
            <a:r>
              <a:rPr lang="en-US" sz="2400" b="1" dirty="0"/>
              <a:t>Show</a:t>
            </a:r>
            <a:r>
              <a:rPr lang="en-US" sz="2400" dirty="0"/>
              <a:t> tab.</a:t>
            </a:r>
          </a:p>
          <a:p>
            <a:pPr marL="457200" indent="-457200">
              <a:buFont typeface="+mj-lt"/>
              <a:buAutoNum type="arabicPeriod"/>
            </a:pPr>
            <a:r>
              <a:rPr lang="en-US" sz="2400" dirty="0" smtClean="0"/>
              <a:t>Click </a:t>
            </a:r>
            <a:r>
              <a:rPr lang="en-US" sz="2400" dirty="0"/>
              <a:t>the </a:t>
            </a:r>
            <a:r>
              <a:rPr lang="en-US" sz="2400" b="1" dirty="0"/>
              <a:t>Hide</a:t>
            </a:r>
            <a:r>
              <a:rPr lang="en-US" sz="2400" dirty="0"/>
              <a:t> </a:t>
            </a:r>
            <a:r>
              <a:rPr lang="en-US" sz="2400" b="1" dirty="0" smtClean="0"/>
              <a:t>Slide</a:t>
            </a:r>
            <a:r>
              <a:rPr lang="en-US" sz="2400" dirty="0" smtClean="0"/>
              <a:t> </a:t>
            </a:r>
            <a:br>
              <a:rPr lang="en-US" sz="2400" dirty="0" smtClean="0"/>
            </a:br>
            <a:r>
              <a:rPr lang="en-US" sz="2400" dirty="0" smtClean="0"/>
              <a:t>button </a:t>
            </a:r>
            <a:r>
              <a:rPr lang="en-US" sz="2400" dirty="0"/>
              <a:t>in </a:t>
            </a:r>
            <a:r>
              <a:rPr lang="en-US" sz="2400" dirty="0" smtClean="0"/>
              <a:t>the </a:t>
            </a:r>
            <a:r>
              <a:rPr lang="en-US" sz="2400" b="1" dirty="0"/>
              <a:t>Set </a:t>
            </a:r>
            <a:r>
              <a:rPr lang="en-US" sz="2400" b="1" dirty="0" smtClean="0"/>
              <a:t/>
            </a:r>
            <a:br>
              <a:rPr lang="en-US" sz="2400" b="1" dirty="0" smtClean="0"/>
            </a:br>
            <a:r>
              <a:rPr lang="en-US" sz="2400" b="1" dirty="0" smtClean="0"/>
              <a:t>Up</a:t>
            </a:r>
            <a:r>
              <a:rPr lang="en-US" sz="2400" dirty="0" smtClean="0"/>
              <a:t> </a:t>
            </a:r>
            <a:r>
              <a:rPr lang="en-US" sz="2400" dirty="0"/>
              <a:t>group. </a:t>
            </a:r>
            <a:r>
              <a:rPr lang="en-US" sz="2400" dirty="0" smtClean="0"/>
              <a:t>The </a:t>
            </a:r>
            <a:r>
              <a:rPr lang="en-US" sz="2400" dirty="0"/>
              <a:t>slide </a:t>
            </a:r>
            <a:r>
              <a:rPr lang="en-US" sz="2400" dirty="0" smtClean="0"/>
              <a:t/>
            </a:r>
            <a:br>
              <a:rPr lang="en-US" sz="2400" dirty="0" smtClean="0"/>
            </a:br>
            <a:r>
              <a:rPr lang="en-US" sz="2400" dirty="0" smtClean="0"/>
              <a:t>is </a:t>
            </a:r>
            <a:r>
              <a:rPr lang="en-US" sz="2400" dirty="0"/>
              <a:t>shaded on the </a:t>
            </a:r>
            <a:r>
              <a:rPr lang="en-US" sz="2400" dirty="0" smtClean="0"/>
              <a:t/>
            </a:r>
            <a:br>
              <a:rPr lang="en-US" sz="2400" dirty="0" smtClean="0"/>
            </a:br>
            <a:r>
              <a:rPr lang="en-US" sz="2400" dirty="0" smtClean="0"/>
              <a:t>Slides </a:t>
            </a:r>
            <a:r>
              <a:rPr lang="en-US" sz="2400" dirty="0"/>
              <a:t>tab, as </a:t>
            </a:r>
            <a:r>
              <a:rPr lang="en-US" sz="2400" dirty="0" smtClean="0"/>
              <a:t/>
            </a:r>
            <a:br>
              <a:rPr lang="en-US" sz="2400" dirty="0" smtClean="0"/>
            </a:br>
            <a:r>
              <a:rPr lang="en-US" sz="2400" dirty="0" smtClean="0"/>
              <a:t>shown above, </a:t>
            </a:r>
            <a:r>
              <a:rPr lang="en-US" sz="2400" dirty="0"/>
              <a:t>and the slide number is surrounded by a box with a diagonal bar across it</a:t>
            </a:r>
            <a:r>
              <a:rPr lang="en-US" sz="2400" dirty="0" smtClean="0"/>
              <a:t>.</a:t>
            </a:r>
            <a:endParaRPr lang="en-US" sz="2400" dirty="0"/>
          </a:p>
        </p:txBody>
      </p:sp>
      <p:pic>
        <p:nvPicPr>
          <p:cNvPr id="2" name="Picture 1" descr="11.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6480" y="2132856"/>
            <a:ext cx="4954032" cy="323433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Hide a Slide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Press </a:t>
            </a:r>
            <a:r>
              <a:rPr lang="en-US" sz="2300" b="1" dirty="0"/>
              <a:t>F5</a:t>
            </a:r>
            <a:r>
              <a:rPr lang="en-US" sz="2300" dirty="0"/>
              <a:t> to start the presentation from slide 1. </a:t>
            </a:r>
          </a:p>
          <a:p>
            <a:pPr marL="457200" indent="-457200">
              <a:buFont typeface="+mj-lt"/>
              <a:buAutoNum type="arabicPeriod" startAt="3"/>
            </a:pPr>
            <a:r>
              <a:rPr lang="en-US" sz="2300" dirty="0" smtClean="0"/>
              <a:t>Click </a:t>
            </a:r>
            <a:r>
              <a:rPr lang="en-US" sz="2300" dirty="0"/>
              <a:t>the mouse button and notice that slide 2, </a:t>
            </a:r>
            <a:r>
              <a:rPr lang="en-US" sz="2300" i="1" dirty="0"/>
              <a:t>Our Mission</a:t>
            </a:r>
            <a:r>
              <a:rPr lang="en-US" sz="2300" dirty="0"/>
              <a:t>, does not display—you go directly to slide 3, </a:t>
            </a:r>
            <a:r>
              <a:rPr lang="en-US" sz="2300" i="1" dirty="0"/>
              <a:t>The Bid Team</a:t>
            </a:r>
            <a:r>
              <a:rPr lang="en-US" sz="2300" dirty="0"/>
              <a:t>.</a:t>
            </a:r>
          </a:p>
          <a:p>
            <a:pPr marL="457200" indent="-457200">
              <a:buFont typeface="+mj-lt"/>
              <a:buAutoNum type="arabicPeriod" startAt="3"/>
            </a:pPr>
            <a:r>
              <a:rPr lang="en-US" sz="2300" dirty="0" smtClean="0"/>
              <a:t>Press </a:t>
            </a:r>
            <a:r>
              <a:rPr lang="en-US" sz="2300" b="1" dirty="0"/>
              <a:t>Esc</a:t>
            </a:r>
            <a:r>
              <a:rPr lang="en-US" sz="2300" dirty="0"/>
              <a:t> to stop the slide show.</a:t>
            </a:r>
          </a:p>
          <a:p>
            <a:r>
              <a:rPr lang="en-US" sz="2300" b="1" dirty="0"/>
              <a:t>LEAVE</a:t>
            </a:r>
            <a:r>
              <a:rPr lang="en-US" sz="2300" dirty="0"/>
              <a:t> the presentation open to use in the next exercise.</a:t>
            </a:r>
          </a:p>
          <a:p>
            <a:r>
              <a:rPr lang="en-US" sz="2300" dirty="0"/>
              <a:t>When you hide a slide, you can still see it in Normal view and Slide Sorter view. It is hidden only in Slide Show view, when you present the slides</a:t>
            </a:r>
            <a:r>
              <a:rPr lang="en-US" sz="2300" dirty="0" smtClean="0"/>
              <a:t>.</a:t>
            </a:r>
            <a:endParaRPr lang="en-US" sz="2300" dirty="0"/>
          </a:p>
          <a:p>
            <a:r>
              <a:rPr lang="en-US" sz="2300" dirty="0" smtClean="0"/>
              <a:t>If </a:t>
            </a:r>
            <a:r>
              <a:rPr lang="en-US" sz="2300" dirty="0"/>
              <a:t>you find that you want to display a hidden slide during the presentation, you can show it using PowerPoint’s presentation tools. You will learn more about controlling a presentation with these tools later in this lesson.</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Custom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100" dirty="0" smtClean="0"/>
              <a:t>Here </a:t>
            </a:r>
            <a:r>
              <a:rPr lang="en-US" sz="2100" dirty="0"/>
              <a:t>we look at how to create </a:t>
            </a:r>
            <a:r>
              <a:rPr lang="en-US" sz="2100" b="1" i="1" dirty="0"/>
              <a:t>custom shows</a:t>
            </a:r>
            <a:r>
              <a:rPr lang="en-US" sz="2100" dirty="0"/>
              <a:t> to customize presentations for different groups using slides from a single presentation. </a:t>
            </a:r>
            <a:endParaRPr lang="en-US" sz="2100" dirty="0" smtClean="0"/>
          </a:p>
          <a:p>
            <a:r>
              <a:rPr lang="en-US" sz="2100" dirty="0" smtClean="0"/>
              <a:t>A </a:t>
            </a:r>
            <a:r>
              <a:rPr lang="en-US" sz="2100" dirty="0"/>
              <a:t>comprehensive year-end corporate review presentation, for example, might include information on the company as a whole as well as on the operations of each department. </a:t>
            </a:r>
            <a:endParaRPr lang="en-US" sz="2100" dirty="0" smtClean="0"/>
          </a:p>
          <a:p>
            <a:r>
              <a:rPr lang="en-US" sz="2100" dirty="0" smtClean="0"/>
              <a:t>You </a:t>
            </a:r>
            <a:r>
              <a:rPr lang="en-US" sz="2100" dirty="0"/>
              <a:t>could show all of the slides to the board of directors and use custom shows to </a:t>
            </a:r>
            <a:r>
              <a:rPr lang="en-US" sz="2100" dirty="0" smtClean="0"/>
              <a:t>present </a:t>
            </a:r>
            <a:r>
              <a:rPr lang="en-US" sz="2100" dirty="0"/>
              <a:t>to each department the general company statistics and the information specific to that department. </a:t>
            </a:r>
            <a:endParaRPr lang="en-US" sz="2100" dirty="0" smtClean="0"/>
          </a:p>
          <a:p>
            <a:r>
              <a:rPr lang="en-US" sz="2100" dirty="0" smtClean="0"/>
              <a:t>Custom </a:t>
            </a:r>
            <a:r>
              <a:rPr lang="en-US" sz="2100" dirty="0"/>
              <a:t>shows allow you to focus attention on the material most relevant to a specific audience. </a:t>
            </a:r>
            <a:endParaRPr lang="en-US" sz="2100" dirty="0" smtClean="0"/>
          </a:p>
          <a:p>
            <a:r>
              <a:rPr lang="en-US" sz="2100" dirty="0" smtClean="0"/>
              <a:t>In </a:t>
            </a:r>
            <a:r>
              <a:rPr lang="en-US" sz="2100" dirty="0" smtClean="0"/>
              <a:t>the following exercise, </a:t>
            </a:r>
            <a:r>
              <a:rPr lang="en-US" sz="2100" dirty="0"/>
              <a:t>you will create a custom show that contains a subset of the slides in the main presentation</a:t>
            </a:r>
            <a:r>
              <a:rPr lang="en-US" sz="2100" dirty="0" smtClean="0"/>
              <a:t>.</a:t>
            </a:r>
            <a:endParaRPr lang="en-US" sz="2100" dirty="0"/>
          </a:p>
        </p:txBody>
      </p:sp>
    </p:spTree>
    <p:extLst>
      <p:ext uri="{BB962C8B-B14F-4D97-AF65-F5344CB8AC3E}">
        <p14:creationId xmlns:p14="http://schemas.microsoft.com/office/powerpoint/2010/main" val="24506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Creating a Custom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create any number of custom shows in a presentation. When you set up a presentation for showing, you can specify that only the custom show slides will be presented. You can also choose to run the show while you are in Slide Show view.</a:t>
            </a:r>
          </a:p>
          <a:p>
            <a:r>
              <a:rPr lang="en-US" sz="2400" dirty="0"/>
              <a:t>You select the slides for a custom show in the Define Custom Show dialog box. Add slide titles from the main presentation to the custom presentation. You can adjust the order in which the slides display in the custom show: Use the up and down arrows to the right of the </a:t>
            </a:r>
            <a:r>
              <a:rPr lang="en-US" sz="2400" i="1" dirty="0"/>
              <a:t>Slides in custom show</a:t>
            </a:r>
            <a:r>
              <a:rPr lang="en-US" sz="2400" dirty="0"/>
              <a:t> list to move a selected title up or down in the list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Custom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Slide Show</a:t>
            </a:r>
            <a:r>
              <a:rPr lang="en-US" sz="2400" dirty="0"/>
              <a:t> tab, if necessary, and then click the </a:t>
            </a:r>
            <a:r>
              <a:rPr lang="en-US" sz="2400" b="1" dirty="0"/>
              <a:t>Custom</a:t>
            </a:r>
            <a:r>
              <a:rPr lang="en-US" sz="2400" dirty="0"/>
              <a:t> </a:t>
            </a:r>
            <a:r>
              <a:rPr lang="en-US" sz="2400" b="1" dirty="0"/>
              <a:t>Slide</a:t>
            </a:r>
            <a:r>
              <a:rPr lang="en-US" sz="2400" dirty="0"/>
              <a:t> </a:t>
            </a:r>
            <a:r>
              <a:rPr lang="en-US" sz="2400" b="1" dirty="0"/>
              <a:t>Show</a:t>
            </a:r>
            <a:r>
              <a:rPr lang="en-US" sz="2400" dirty="0"/>
              <a:t> button in the Start Slide Show group.</a:t>
            </a:r>
          </a:p>
          <a:p>
            <a:pPr marL="457200" indent="-457200">
              <a:buFont typeface="+mj-lt"/>
              <a:buAutoNum type="arabicPeriod"/>
            </a:pPr>
            <a:r>
              <a:rPr lang="en-US" sz="2400" dirty="0" smtClean="0"/>
              <a:t>Click </a:t>
            </a:r>
            <a:r>
              <a:rPr lang="en-US" sz="2400" b="1" dirty="0"/>
              <a:t>Custom</a:t>
            </a:r>
            <a:r>
              <a:rPr lang="en-US" sz="2400" dirty="0"/>
              <a:t> </a:t>
            </a:r>
            <a:r>
              <a:rPr lang="en-US" sz="2400" b="1" dirty="0"/>
              <a:t>Shows</a:t>
            </a:r>
            <a:r>
              <a:rPr lang="en-US" sz="2400" dirty="0"/>
              <a:t>. The Custom Shows dialog box opens.</a:t>
            </a:r>
          </a:p>
          <a:p>
            <a:pPr marL="457200" indent="-457200">
              <a:buFont typeface="+mj-lt"/>
              <a:buAutoNum type="arabicPeriod"/>
            </a:pPr>
            <a:r>
              <a:rPr lang="en-US" sz="2400" dirty="0" smtClean="0"/>
              <a:t>Click </a:t>
            </a:r>
            <a:r>
              <a:rPr lang="en-US" sz="2400" dirty="0"/>
              <a:t>the </a:t>
            </a:r>
            <a:r>
              <a:rPr lang="en-US" sz="2400" b="1" dirty="0"/>
              <a:t>New</a:t>
            </a:r>
            <a:r>
              <a:rPr lang="en-US" sz="2400" dirty="0"/>
              <a:t> button. The Define Custom Show dialog box opens.</a:t>
            </a:r>
          </a:p>
          <a:p>
            <a:pPr marL="457200" indent="-457200">
              <a:buFont typeface="+mj-lt"/>
              <a:buAutoNum type="arabicPeriod"/>
            </a:pPr>
            <a:r>
              <a:rPr lang="en-US" sz="2400" dirty="0" smtClean="0"/>
              <a:t>In </a:t>
            </a:r>
            <a:r>
              <a:rPr lang="en-US" sz="2400" dirty="0"/>
              <a:t>the Slide Show Name box, type </a:t>
            </a:r>
            <a:r>
              <a:rPr lang="en-US" sz="2400" b="1" dirty="0"/>
              <a:t>Corporate Information</a:t>
            </a:r>
            <a:r>
              <a:rPr lang="en-US" sz="2400" dirty="0"/>
              <a:t>.</a:t>
            </a:r>
          </a:p>
          <a:p>
            <a:pPr marL="457200" indent="-457200">
              <a:buFont typeface="+mj-lt"/>
              <a:buAutoNum type="arabicPeriod"/>
            </a:pPr>
            <a:r>
              <a:rPr lang="en-US" sz="2400" dirty="0" smtClean="0"/>
              <a:t>Click </a:t>
            </a:r>
            <a:r>
              <a:rPr lang="en-US" sz="2400" b="1" dirty="0"/>
              <a:t>slide 2</a:t>
            </a:r>
            <a:r>
              <a:rPr lang="en-US" sz="2400" dirty="0"/>
              <a:t> in the </a:t>
            </a:r>
            <a:r>
              <a:rPr lang="en-US" sz="2400" i="1" dirty="0"/>
              <a:t>Slides in presentation</a:t>
            </a:r>
            <a:r>
              <a:rPr lang="en-US" sz="2400" dirty="0"/>
              <a:t> list, then click the </a:t>
            </a:r>
            <a:r>
              <a:rPr lang="en-US" sz="2400" b="1" dirty="0"/>
              <a:t>Add</a:t>
            </a:r>
            <a:r>
              <a:rPr lang="en-US" sz="2400" dirty="0"/>
              <a:t> button to place this slide in the </a:t>
            </a:r>
            <a:r>
              <a:rPr lang="en-US" sz="2400" i="1" dirty="0"/>
              <a:t>Slides in custom show</a:t>
            </a:r>
            <a:r>
              <a:rPr lang="en-US" sz="2400" dirty="0"/>
              <a:t> list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Adjusting Slide Orientation and Size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Orientation</a:t>
            </a:r>
            <a:r>
              <a:rPr lang="en-US" sz="2400" dirty="0" smtClean="0"/>
              <a:t> </a:t>
            </a:r>
            <a:r>
              <a:rPr lang="en-US" sz="2400" dirty="0"/>
              <a:t>refers to the direction material appears on a page when printed. </a:t>
            </a:r>
            <a:endParaRPr lang="en-US" sz="2400" dirty="0" smtClean="0"/>
          </a:p>
          <a:p>
            <a:r>
              <a:rPr lang="en-US" sz="2400" dirty="0" smtClean="0"/>
              <a:t>A </a:t>
            </a:r>
            <a:r>
              <a:rPr lang="en-US" sz="2400" dirty="0"/>
              <a:t>page printed in </a:t>
            </a:r>
            <a:r>
              <a:rPr lang="en-US" sz="2400" b="1" i="1" dirty="0"/>
              <a:t>landscape orientation</a:t>
            </a:r>
            <a:r>
              <a:rPr lang="en-US" sz="2400" dirty="0"/>
              <a:t> is wider than it is tall, like a landscape picture that shows a broad panoramic view. </a:t>
            </a:r>
            <a:endParaRPr lang="en-US" sz="2400" dirty="0" smtClean="0"/>
          </a:p>
          <a:p>
            <a:r>
              <a:rPr lang="en-US" sz="2400" dirty="0" smtClean="0"/>
              <a:t>A </a:t>
            </a:r>
            <a:r>
              <a:rPr lang="en-US" sz="2400" dirty="0"/>
              <a:t>page printed in </a:t>
            </a:r>
            <a:r>
              <a:rPr lang="en-US" sz="2400" b="1" i="1" dirty="0"/>
              <a:t>portrait orientation</a:t>
            </a:r>
            <a:r>
              <a:rPr lang="en-US" sz="2400" dirty="0"/>
              <a:t> is taller than it is wide, like a portrait picture that focuses on a single upright figure. </a:t>
            </a:r>
            <a:endParaRPr lang="en-US" sz="2400" dirty="0" smtClean="0"/>
          </a:p>
          <a:p>
            <a:r>
              <a:rPr lang="en-US" sz="2400" dirty="0" smtClean="0"/>
              <a:t>Slides </a:t>
            </a:r>
            <a:r>
              <a:rPr lang="en-US" sz="2400" dirty="0"/>
              <a:t>are generally displayed at a standard size and orientation. </a:t>
            </a:r>
            <a:endParaRPr lang="en-US" sz="2400" dirty="0" smtClean="0"/>
          </a:p>
          <a:p>
            <a:r>
              <a:rPr lang="en-US" sz="2400" dirty="0" smtClean="0"/>
              <a:t>You </a:t>
            </a:r>
            <a:r>
              <a:rPr lang="en-US" sz="2400" dirty="0"/>
              <a:t>can adjust orientation and size for special impact or to meet the requirements of a specific projection device or output option.</a:t>
            </a:r>
          </a:p>
          <a:p>
            <a:endParaRPr lang="en-US" sz="2400" dirty="0"/>
          </a:p>
        </p:txBody>
      </p:sp>
    </p:spTree>
    <p:extLst>
      <p:ext uri="{BB962C8B-B14F-4D97-AF65-F5344CB8AC3E}">
        <p14:creationId xmlns:p14="http://schemas.microsoft.com/office/powerpoint/2010/main" val="2657321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Add </a:t>
            </a:r>
            <a:r>
              <a:rPr lang="en-US" sz="2400" dirty="0"/>
              <a:t>slides 4, 5, and 6 to the custom show list. Your dialog box should look like </a:t>
            </a:r>
            <a:r>
              <a:rPr lang="en-US" sz="2400" dirty="0" smtClean="0"/>
              <a:t>the figure below.</a:t>
            </a:r>
            <a:endParaRPr lang="en-US" sz="2400" dirty="0"/>
          </a:p>
        </p:txBody>
      </p:sp>
      <p:pic>
        <p:nvPicPr>
          <p:cNvPr id="2" name="Picture 1" descr="11.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2420888"/>
            <a:ext cx="7789872" cy="369632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a:t>
            </a:r>
            <a:r>
              <a:rPr lang="en-US" sz="2400" b="1" dirty="0"/>
              <a:t>OK</a:t>
            </a:r>
            <a:r>
              <a:rPr lang="en-US" sz="2400" dirty="0"/>
              <a:t>, and then click </a:t>
            </a:r>
            <a:r>
              <a:rPr lang="en-US" sz="2400" b="1" dirty="0"/>
              <a:t>Show</a:t>
            </a:r>
            <a:r>
              <a:rPr lang="en-US" sz="2400" dirty="0"/>
              <a:t>. The custom show starts with the second slide you added (the first slide, slide 2, is still hidden). </a:t>
            </a:r>
          </a:p>
          <a:p>
            <a:pPr marL="457200" indent="-457200">
              <a:buFont typeface="+mj-lt"/>
              <a:buAutoNum type="arabicPeriod" startAt="7"/>
            </a:pPr>
            <a:r>
              <a:rPr lang="en-US" sz="2400" dirty="0" smtClean="0"/>
              <a:t>Click </a:t>
            </a:r>
            <a:r>
              <a:rPr lang="en-US" sz="2400" dirty="0"/>
              <a:t>the mouse button to proceed through the slides of the custom show until the show ends.</a:t>
            </a:r>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smtClean="0"/>
              <a:t>After </a:t>
            </a:r>
            <a:r>
              <a:rPr lang="en-US" sz="2400" dirty="0"/>
              <a:t>you create a custom show, its name appears in the Custom Slide Show drop-down list, </a:t>
            </a:r>
            <a:r>
              <a:rPr lang="en-US" sz="2400" dirty="0" smtClean="0"/>
              <a:t>and </a:t>
            </a:r>
            <a:r>
              <a:rPr lang="en-US" sz="2400" dirty="0"/>
              <a:t>in the Custom Shows dialog box. You can run the custom show from either list. You can also select the custom show in the Custom Shows dialog box and choose to </a:t>
            </a:r>
            <a:r>
              <a:rPr lang="en-US" sz="2400" dirty="0" smtClean="0"/>
              <a:t>edit, remove, </a:t>
            </a:r>
            <a:r>
              <a:rPr lang="en-US" sz="2400" dirty="0"/>
              <a:t>or copy it.</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Rehearsing Your Delivery</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make sure that your audience will have enough time to read and absorb the content on your slides, you can rehearse your delivery. </a:t>
            </a:r>
            <a:endParaRPr lang="en-US" sz="2400" dirty="0" smtClean="0"/>
          </a:p>
          <a:p>
            <a:r>
              <a:rPr lang="en-US" sz="2400" dirty="0" smtClean="0"/>
              <a:t>When </a:t>
            </a:r>
            <a:r>
              <a:rPr lang="en-US" sz="2400" dirty="0"/>
              <a:t>you rehearse a presentation, you read it just as if you were a member of the audience viewing the slides for the first time. Look at pictures, charts, and diagrams to read any information they supply. </a:t>
            </a:r>
            <a:endParaRPr lang="en-US" sz="2400" dirty="0" smtClean="0"/>
          </a:p>
          <a:p>
            <a:r>
              <a:rPr lang="en-US" sz="2400" dirty="0" smtClean="0"/>
              <a:t>After </a:t>
            </a:r>
            <a:r>
              <a:rPr lang="en-US" sz="2400" dirty="0"/>
              <a:t>you rehearse, you have the option of saving your timings to use during your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Rehearsing Timings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Rehearsing </a:t>
            </a:r>
            <a:r>
              <a:rPr lang="en-US" sz="2400" dirty="0"/>
              <a:t>a presentation can help you set the </a:t>
            </a:r>
            <a:r>
              <a:rPr lang="en-US" sz="2400" b="1" i="1" dirty="0"/>
              <a:t>timings</a:t>
            </a:r>
            <a:r>
              <a:rPr lang="en-US" sz="2400" dirty="0"/>
              <a:t> for it. Slide timings are particularly important if you intend to show the slides as a self-running presentation that viewers cannot control. </a:t>
            </a:r>
            <a:endParaRPr lang="en-US" sz="2400" dirty="0" smtClean="0"/>
          </a:p>
          <a:p>
            <a:r>
              <a:rPr lang="en-US" sz="2400" dirty="0" smtClean="0"/>
              <a:t>In </a:t>
            </a:r>
            <a:r>
              <a:rPr lang="en-US" sz="2400" dirty="0" smtClean="0"/>
              <a:t>the following exercise, </a:t>
            </a:r>
            <a:r>
              <a:rPr lang="en-US" sz="2400" dirty="0"/>
              <a:t>you will rehearse timings for a presentation and record the timings for later use.</a:t>
            </a:r>
          </a:p>
          <a:p>
            <a:r>
              <a:rPr lang="en-US" sz="2400" dirty="0"/>
              <a:t>The Rehearsal toolbar that displays when you rehearse slides shows you how much time you have spent reading the current slide as well as the elapsed time for the entire presentation. You can pause the rehearsal if necessary, then resume it when you are ready to continue. You can also choose to start the time again for a particular slide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Rehearsing Timings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Note that saving your rehearsed times applies timings to the slide that allow PowerPoint to control the slides for you. The presentation can run automatically without your having to click buttons to advance slides. If you have applied animations to slide objects, rehearsing will set the proper timing for those objects to display. </a:t>
            </a:r>
          </a:p>
          <a:p>
            <a:r>
              <a:rPr lang="en-US" sz="2400" dirty="0"/>
              <a:t>You do not have to save the slide timings after rehearsal if you do not want PowerPoint to control the slides for you. You can tell PowerPoint not to save the timings, or you can deselect Use Rehearsed Timings in the Set Up group on the Slide Show tab to remove slide timings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Rehearse and Record Timings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On </a:t>
            </a:r>
            <a:r>
              <a:rPr lang="en-US" sz="2400" dirty="0"/>
              <a:t>the Slide Show tab, </a:t>
            </a:r>
            <a:r>
              <a:rPr lang="en-US" sz="2400" dirty="0" smtClean="0"/>
              <a:t/>
            </a:r>
            <a:br>
              <a:rPr lang="en-US" sz="2400" dirty="0" smtClean="0"/>
            </a:br>
            <a:r>
              <a:rPr lang="en-US" sz="2400" dirty="0" smtClean="0"/>
              <a:t>click </a:t>
            </a:r>
            <a:r>
              <a:rPr lang="en-US" sz="2400" dirty="0"/>
              <a:t>the </a:t>
            </a:r>
            <a:r>
              <a:rPr lang="en-US" sz="2400" b="1" dirty="0"/>
              <a:t>Rehearse </a:t>
            </a:r>
            <a:r>
              <a:rPr lang="en-US" sz="2400" b="1" dirty="0" smtClean="0"/>
              <a:t/>
            </a:r>
            <a:br>
              <a:rPr lang="en-US" sz="2400" b="1" dirty="0" smtClean="0"/>
            </a:br>
            <a:r>
              <a:rPr lang="en-US" sz="2400" b="1" dirty="0" smtClean="0"/>
              <a:t>Timings</a:t>
            </a:r>
            <a:r>
              <a:rPr lang="en-US" sz="2400" dirty="0" smtClean="0"/>
              <a:t> </a:t>
            </a:r>
            <a:r>
              <a:rPr lang="en-US" sz="2400" dirty="0"/>
              <a:t>button. The </a:t>
            </a:r>
            <a:r>
              <a:rPr lang="en-US" sz="2400" dirty="0" smtClean="0"/>
              <a:t/>
            </a:r>
            <a:br>
              <a:rPr lang="en-US" sz="2400" dirty="0" smtClean="0"/>
            </a:br>
            <a:r>
              <a:rPr lang="en-US" sz="2400" dirty="0" smtClean="0"/>
              <a:t>slide </a:t>
            </a:r>
            <a:r>
              <a:rPr lang="en-US" sz="2400" dirty="0"/>
              <a:t>show starts from </a:t>
            </a:r>
            <a:r>
              <a:rPr lang="en-US" sz="2400" dirty="0" smtClean="0"/>
              <a:t/>
            </a:r>
            <a:br>
              <a:rPr lang="en-US" sz="2400" dirty="0" smtClean="0"/>
            </a:br>
            <a:r>
              <a:rPr lang="en-US" sz="2400" dirty="0" smtClean="0"/>
              <a:t>slide </a:t>
            </a:r>
            <a:r>
              <a:rPr lang="en-US" sz="2400" dirty="0"/>
              <a:t>1 and the Rehearsal toolbar appears in the upper-left corner of the screen, as shown </a:t>
            </a:r>
            <a:r>
              <a:rPr lang="en-US" sz="2400" dirty="0" smtClean="0"/>
              <a:t>above.</a:t>
            </a:r>
            <a:endParaRPr lang="en-US" sz="2400" dirty="0"/>
          </a:p>
          <a:p>
            <a:pPr marL="457200" indent="-457200">
              <a:buFont typeface="+mj-lt"/>
              <a:buAutoNum type="arabicPeriod"/>
            </a:pPr>
            <a:r>
              <a:rPr lang="en-US" sz="2400" dirty="0" smtClean="0"/>
              <a:t>Read the </a:t>
            </a:r>
            <a:r>
              <a:rPr lang="en-US" sz="2400" dirty="0"/>
              <a:t>content on each slide, clicking the mouse </a:t>
            </a:r>
            <a:r>
              <a:rPr lang="en-US" sz="2400" dirty="0" smtClean="0"/>
              <a:t>to </a:t>
            </a:r>
            <a:r>
              <a:rPr lang="en-US" sz="2400" dirty="0"/>
              <a:t>display bullet items and advance slides. As you read, the timer </a:t>
            </a:r>
            <a:r>
              <a:rPr lang="en-US" sz="2400" dirty="0" smtClean="0"/>
              <a:t>records </a:t>
            </a:r>
            <a:r>
              <a:rPr lang="en-US" sz="2400" dirty="0"/>
              <a:t>the time you spend. If you get interrupted, you can click the Pause button on the toolbar to pause</a:t>
            </a:r>
            <a:r>
              <a:rPr lang="en-US" sz="2400" dirty="0" smtClean="0"/>
              <a:t>.</a:t>
            </a:r>
            <a:endParaRPr lang="en-US" sz="2400" dirty="0"/>
          </a:p>
        </p:txBody>
      </p:sp>
      <p:pic>
        <p:nvPicPr>
          <p:cNvPr id="2" name="Picture 1" descr="11.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0096" y="2144792"/>
            <a:ext cx="4236720" cy="176771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Rehearse and Record Timings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When </a:t>
            </a:r>
            <a:r>
              <a:rPr lang="en-US" sz="2400" dirty="0"/>
              <a:t>asked if you </a:t>
            </a:r>
            <a:r>
              <a:rPr lang="en-US" sz="2400" dirty="0" smtClean="0"/>
              <a:t/>
            </a:r>
            <a:br>
              <a:rPr lang="en-US" sz="2400" dirty="0" smtClean="0"/>
            </a:br>
            <a:r>
              <a:rPr lang="en-US" sz="2400" dirty="0" smtClean="0"/>
              <a:t>want </a:t>
            </a:r>
            <a:r>
              <a:rPr lang="en-US" sz="2400" dirty="0"/>
              <a:t>to save the </a:t>
            </a:r>
            <a:r>
              <a:rPr lang="en-US" sz="2400" dirty="0" smtClean="0"/>
              <a:t/>
            </a:r>
            <a:br>
              <a:rPr lang="en-US" sz="2400" dirty="0" smtClean="0"/>
            </a:br>
            <a:r>
              <a:rPr lang="en-US" sz="2400" dirty="0" smtClean="0"/>
              <a:t>slide </a:t>
            </a:r>
            <a:r>
              <a:rPr lang="en-US" sz="2400" dirty="0"/>
              <a:t>timings, click </a:t>
            </a:r>
            <a:r>
              <a:rPr lang="en-US" sz="2400" dirty="0" smtClean="0"/>
              <a:t/>
            </a:r>
            <a:br>
              <a:rPr lang="en-US" sz="2400" dirty="0" smtClean="0"/>
            </a:br>
            <a:r>
              <a:rPr lang="en-US" sz="2400" b="1" dirty="0" smtClean="0"/>
              <a:t>Yes</a:t>
            </a:r>
            <a:r>
              <a:rPr lang="en-US" sz="2400" dirty="0"/>
              <a:t>. The </a:t>
            </a:r>
            <a:r>
              <a:rPr lang="en-US" sz="2400" dirty="0" smtClean="0"/>
              <a:t>present-</a:t>
            </a:r>
            <a:br>
              <a:rPr lang="en-US" sz="2400" dirty="0" smtClean="0"/>
            </a:br>
            <a:r>
              <a:rPr lang="en-US" sz="2400" dirty="0" smtClean="0"/>
              <a:t>ation </a:t>
            </a:r>
            <a:r>
              <a:rPr lang="en-US" sz="2400" dirty="0"/>
              <a:t>appears in </a:t>
            </a:r>
            <a:r>
              <a:rPr lang="en-US" sz="2400" dirty="0" smtClean="0"/>
              <a:t/>
            </a:r>
            <a:br>
              <a:rPr lang="en-US" sz="2400" dirty="0" smtClean="0"/>
            </a:br>
            <a:r>
              <a:rPr lang="en-US" sz="2400" b="1" dirty="0" smtClean="0"/>
              <a:t>Slide </a:t>
            </a:r>
            <a:r>
              <a:rPr lang="en-US" sz="2400" b="1" dirty="0"/>
              <a:t>Sorter</a:t>
            </a:r>
            <a:r>
              <a:rPr lang="en-US" sz="2400" dirty="0"/>
              <a:t> view, </a:t>
            </a:r>
            <a:r>
              <a:rPr lang="en-US" sz="2400" dirty="0" smtClean="0"/>
              <a:t/>
            </a:r>
            <a:br>
              <a:rPr lang="en-US" sz="2400" dirty="0" smtClean="0"/>
            </a:br>
            <a:r>
              <a:rPr lang="en-US" sz="2400" dirty="0" smtClean="0"/>
              <a:t>with </a:t>
            </a:r>
            <a:r>
              <a:rPr lang="en-US" sz="2400" dirty="0"/>
              <a:t>the timing for </a:t>
            </a:r>
            <a:r>
              <a:rPr lang="en-US" sz="2400" dirty="0" smtClean="0"/>
              <a:t/>
            </a:r>
            <a:br>
              <a:rPr lang="en-US" sz="2400" dirty="0" smtClean="0"/>
            </a:br>
            <a:r>
              <a:rPr lang="en-US" sz="2400" dirty="0" smtClean="0"/>
              <a:t>each </a:t>
            </a:r>
            <a:r>
              <a:rPr lang="en-US" sz="2400" dirty="0"/>
              <a:t>slide displayed </a:t>
            </a:r>
            <a:r>
              <a:rPr lang="en-US" sz="2400" dirty="0" smtClean="0"/>
              <a:t/>
            </a:r>
            <a:br>
              <a:rPr lang="en-US" sz="2400" dirty="0" smtClean="0"/>
            </a:br>
            <a:r>
              <a:rPr lang="en-US" sz="2400" dirty="0" smtClean="0"/>
              <a:t>below </a:t>
            </a:r>
            <a:r>
              <a:rPr lang="en-US" sz="2400" dirty="0"/>
              <a:t>it, as </a:t>
            </a:r>
            <a:r>
              <a:rPr lang="en-US" sz="2400" dirty="0" smtClean="0"/>
              <a:t>shown</a:t>
            </a:r>
            <a:br>
              <a:rPr lang="en-US" sz="2400" dirty="0" smtClean="0"/>
            </a:br>
            <a:r>
              <a:rPr lang="en-US" sz="2400" dirty="0" smtClean="0"/>
              <a:t>above.</a:t>
            </a:r>
            <a:endParaRPr lang="en-US" sz="2400" dirty="0"/>
          </a:p>
          <a:p>
            <a:pPr marL="457200" indent="-457200">
              <a:buFont typeface="+mj-lt"/>
              <a:buAutoNum type="arabicPeriod" startAt="3"/>
            </a:pPr>
            <a:r>
              <a:rPr lang="en-US" sz="2400" dirty="0" smtClean="0"/>
              <a:t>Press </a:t>
            </a:r>
            <a:r>
              <a:rPr lang="en-US" sz="2400" b="1" dirty="0"/>
              <a:t>F5</a:t>
            </a:r>
            <a:r>
              <a:rPr lang="en-US" sz="2400" dirty="0"/>
              <a:t> to start the slide show again from slide 1. This time, let PowerPoint control the slides according to the rehearsal times you set.</a:t>
            </a:r>
          </a:p>
          <a:p>
            <a:endParaRPr lang="en-US" sz="2400" dirty="0"/>
          </a:p>
          <a:p>
            <a:endParaRPr lang="en-US" sz="2400" dirty="0"/>
          </a:p>
          <a:p>
            <a:endParaRPr lang="en-US" sz="2400" dirty="0"/>
          </a:p>
          <a:p>
            <a:endParaRPr lang="en-US" sz="2400" dirty="0"/>
          </a:p>
        </p:txBody>
      </p:sp>
      <p:pic>
        <p:nvPicPr>
          <p:cNvPr id="2" name="Picture 1" descr="11.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4" y="1700808"/>
            <a:ext cx="4694024" cy="327128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Rehearse and Record Timings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After </a:t>
            </a:r>
            <a:r>
              <a:rPr lang="en-US" sz="2400" dirty="0"/>
              <a:t>three or four slides have displayed, press </a:t>
            </a:r>
            <a:r>
              <a:rPr lang="en-US" sz="2400" b="1" dirty="0"/>
              <a:t>Esc</a:t>
            </a:r>
            <a:r>
              <a:rPr lang="en-US" sz="2400" dirty="0"/>
              <a:t> to end the slide show. Switch to Normal view.</a:t>
            </a:r>
          </a:p>
          <a:p>
            <a:pPr marL="457200" indent="-457200">
              <a:buFont typeface="+mj-lt"/>
              <a:buAutoNum type="arabicPeriod" startAt="5"/>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Adjusting Timing</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recording the timings for a presentation, you may decide that you need more or less time for a particular slide. </a:t>
            </a:r>
            <a:endParaRPr lang="en-US" sz="2400" dirty="0" smtClean="0"/>
          </a:p>
          <a:p>
            <a:r>
              <a:rPr lang="en-US" sz="2400" dirty="0" smtClean="0"/>
              <a:t>You </a:t>
            </a:r>
            <a:r>
              <a:rPr lang="en-US" sz="2400" dirty="0"/>
              <a:t>can change the timing on the Transitions tab. </a:t>
            </a:r>
            <a:endParaRPr lang="en-US" sz="2400" dirty="0" smtClean="0"/>
          </a:p>
          <a:p>
            <a:r>
              <a:rPr lang="en-US" sz="2400" dirty="0" smtClean="0"/>
              <a:t>In </a:t>
            </a:r>
            <a:r>
              <a:rPr lang="en-US" sz="2400" dirty="0"/>
              <a:t>the following exercise, you change the timing for an individual slide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Adjust a Slide’s Timing</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presentation that is still open from the previous exercise.</a:t>
            </a:r>
          </a:p>
          <a:p>
            <a:pPr marL="457200" indent="-457200">
              <a:buFont typeface="+mj-lt"/>
              <a:buAutoNum type="arabicPeriod"/>
            </a:pPr>
            <a:r>
              <a:rPr lang="en-US" sz="2400" dirty="0" smtClean="0"/>
              <a:t>Click </a:t>
            </a:r>
            <a:r>
              <a:rPr lang="en-US" sz="2400" dirty="0"/>
              <a:t>the </a:t>
            </a:r>
            <a:r>
              <a:rPr lang="en-US" sz="2400" dirty="0" smtClean="0"/>
              <a:t/>
            </a:r>
            <a:br>
              <a:rPr lang="en-US" sz="2400" dirty="0" smtClean="0"/>
            </a:br>
            <a:r>
              <a:rPr lang="en-US" sz="2400" b="1" dirty="0" smtClean="0"/>
              <a:t>Transitions</a:t>
            </a:r>
            <a:r>
              <a:rPr lang="en-US" sz="2400" dirty="0" smtClean="0"/>
              <a:t> </a:t>
            </a:r>
            <a:br>
              <a:rPr lang="en-US" sz="2400" dirty="0" smtClean="0"/>
            </a:br>
            <a:r>
              <a:rPr lang="en-US" sz="2400" dirty="0" smtClean="0"/>
              <a:t>tab</a:t>
            </a:r>
            <a:r>
              <a:rPr lang="en-US" sz="2400" dirty="0"/>
              <a:t>.</a:t>
            </a:r>
          </a:p>
          <a:p>
            <a:pPr marL="457200" indent="-457200">
              <a:buFont typeface="+mj-lt"/>
              <a:buAutoNum type="arabicPeriod"/>
            </a:pPr>
            <a:r>
              <a:rPr lang="en-US" sz="2400" dirty="0" smtClean="0"/>
              <a:t>Select </a:t>
            </a:r>
            <a:r>
              <a:rPr lang="en-US" sz="2400" dirty="0"/>
              <a:t>the </a:t>
            </a:r>
            <a:r>
              <a:rPr lang="en-US" sz="2400" dirty="0" smtClean="0"/>
              <a:t/>
            </a:r>
            <a:br>
              <a:rPr lang="en-US" sz="2400" dirty="0" smtClean="0"/>
            </a:br>
            <a:r>
              <a:rPr lang="en-US" sz="2400" dirty="0" smtClean="0"/>
              <a:t>slide </a:t>
            </a:r>
            <a:r>
              <a:rPr lang="en-US" sz="2400" dirty="0"/>
              <a:t>for </a:t>
            </a:r>
            <a:r>
              <a:rPr lang="en-US" sz="2400" dirty="0" smtClean="0"/>
              <a:t/>
            </a:r>
            <a:br>
              <a:rPr lang="en-US" sz="2400" dirty="0" smtClean="0"/>
            </a:br>
            <a:r>
              <a:rPr lang="en-US" sz="2400" dirty="0" smtClean="0"/>
              <a:t>which </a:t>
            </a:r>
            <a:r>
              <a:rPr lang="en-US" sz="2400" dirty="0"/>
              <a:t>you want to change the timing.</a:t>
            </a:r>
          </a:p>
          <a:p>
            <a:pPr marL="457200" indent="-457200">
              <a:buFont typeface="+mj-lt"/>
              <a:buAutoNum type="arabicPeriod"/>
            </a:pPr>
            <a:r>
              <a:rPr lang="en-US" sz="2400" dirty="0" smtClean="0"/>
              <a:t>Click </a:t>
            </a:r>
            <a:r>
              <a:rPr lang="en-US" sz="2400" dirty="0"/>
              <a:t>the </a:t>
            </a:r>
            <a:r>
              <a:rPr lang="en-US" sz="2400" b="1" dirty="0"/>
              <a:t>up or down arrows</a:t>
            </a:r>
            <a:r>
              <a:rPr lang="en-US" sz="2400" dirty="0"/>
              <a:t> in the After box in the Timing group, to incrementally adjust the number of seconds up or down (see </a:t>
            </a:r>
            <a:r>
              <a:rPr lang="en-US" sz="2400" dirty="0" smtClean="0"/>
              <a:t>the figure above)</a:t>
            </a:r>
            <a:r>
              <a:rPr lang="en-US" sz="2400" dirty="0"/>
              <a:t>.</a:t>
            </a:r>
          </a:p>
          <a:p>
            <a:r>
              <a:rPr lang="en-US" sz="2400" b="1" dirty="0"/>
              <a:t>LEAVE</a:t>
            </a:r>
            <a:r>
              <a:rPr lang="en-US" sz="2400" dirty="0"/>
              <a:t> the presentation open to use in the next exercise.</a:t>
            </a:r>
          </a:p>
          <a:p>
            <a:endParaRPr lang="en-US" sz="2400" dirty="0"/>
          </a:p>
          <a:p>
            <a:endParaRPr lang="en-US" sz="2400" dirty="0"/>
          </a:p>
        </p:txBody>
      </p:sp>
      <p:pic>
        <p:nvPicPr>
          <p:cNvPr id="2" name="Picture 1" descr="11.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00" y="2060848"/>
            <a:ext cx="6093912" cy="228845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Selecting Slide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By </a:t>
            </a:r>
            <a:r>
              <a:rPr lang="en-US" sz="2400" dirty="0"/>
              <a:t>default, slides are displayed so they are wider than they are tall (landscape orientation). </a:t>
            </a:r>
            <a:endParaRPr lang="en-US" sz="2400" dirty="0" smtClean="0"/>
          </a:p>
          <a:p>
            <a:r>
              <a:rPr lang="en-US" sz="2400" dirty="0" smtClean="0"/>
              <a:t>You </a:t>
            </a:r>
            <a:r>
              <a:rPr lang="en-US" sz="2400" dirty="0"/>
              <a:t>may want to change the orientation of a presentation for a special case, such as to accommodate large graphics that have a portrait orientation or to print slides at the same orientation as other materials. </a:t>
            </a:r>
            <a:endParaRPr lang="en-US" sz="2400" dirty="0" smtClean="0"/>
          </a:p>
          <a:p>
            <a:r>
              <a:rPr lang="en-US" sz="2400" dirty="0" smtClean="0"/>
              <a:t>You </a:t>
            </a:r>
            <a:r>
              <a:rPr lang="en-US" sz="2400" dirty="0"/>
              <a:t>can easily change this orientation by using the Page Setup dialog box or a Ribbon command. </a:t>
            </a:r>
            <a:endParaRPr lang="en-US" sz="2400" dirty="0" smtClean="0"/>
          </a:p>
          <a:p>
            <a:r>
              <a:rPr lang="en-US" sz="2400" dirty="0" smtClean="0"/>
              <a:t>In </a:t>
            </a:r>
            <a:r>
              <a:rPr lang="en-US" sz="2400" dirty="0" smtClean="0"/>
              <a:t>the following exercise, </a:t>
            </a:r>
            <a:r>
              <a:rPr lang="en-US" sz="2400" dirty="0"/>
              <a:t>you will practice changing slide orientation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Clearing Timings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decide not to use automatic timings, you can easily clear all the timings from all slides at once. </a:t>
            </a:r>
            <a:endParaRPr lang="en-US" sz="2400" dirty="0" smtClean="0"/>
          </a:p>
          <a:p>
            <a:r>
              <a:rPr lang="en-US" sz="2400" dirty="0" smtClean="0"/>
              <a:t>The </a:t>
            </a:r>
            <a:r>
              <a:rPr lang="en-US" sz="2400" dirty="0"/>
              <a:t>following exercise shows how to clear the timings for all slides.</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Clear Slide Timings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Slide </a:t>
            </a:r>
            <a:r>
              <a:rPr lang="en-US" sz="2400" b="1" dirty="0" smtClean="0"/>
              <a:t>Show</a:t>
            </a:r>
            <a:r>
              <a:rPr lang="en-US" sz="2400" dirty="0" smtClean="0"/>
              <a:t> </a:t>
            </a:r>
            <a:br>
              <a:rPr lang="en-US" sz="2400" dirty="0" smtClean="0"/>
            </a:br>
            <a:r>
              <a:rPr lang="en-US" sz="2400" dirty="0" smtClean="0"/>
              <a:t>tab</a:t>
            </a:r>
            <a:r>
              <a:rPr lang="en-US" sz="2400" dirty="0"/>
              <a:t>.</a:t>
            </a:r>
          </a:p>
          <a:p>
            <a:pPr marL="457200" indent="-457200">
              <a:buFont typeface="+mj-lt"/>
              <a:buAutoNum type="arabicPeriod"/>
            </a:pPr>
            <a:r>
              <a:rPr lang="en-US" sz="2400" dirty="0" smtClean="0"/>
              <a:t>Click </a:t>
            </a:r>
            <a:r>
              <a:rPr lang="en-US" sz="2400" dirty="0"/>
              <a:t>the </a:t>
            </a:r>
            <a:r>
              <a:rPr lang="en-US" sz="2400" b="1" dirty="0"/>
              <a:t>arrow </a:t>
            </a:r>
            <a:r>
              <a:rPr lang="en-US" sz="2400" b="1" dirty="0" smtClean="0"/>
              <a:t/>
            </a:r>
            <a:br>
              <a:rPr lang="en-US" sz="2400" b="1" dirty="0" smtClean="0"/>
            </a:br>
            <a:r>
              <a:rPr lang="en-US" sz="2400" b="1" dirty="0" smtClean="0"/>
              <a:t>below </a:t>
            </a:r>
            <a:r>
              <a:rPr lang="en-US" sz="2400" b="1" dirty="0"/>
              <a:t>the Record </a:t>
            </a:r>
            <a:r>
              <a:rPr lang="en-US" sz="2400" b="1" dirty="0" smtClean="0"/>
              <a:t/>
            </a:r>
            <a:br>
              <a:rPr lang="en-US" sz="2400" b="1" dirty="0" smtClean="0"/>
            </a:br>
            <a:r>
              <a:rPr lang="en-US" sz="2400" b="1" dirty="0" smtClean="0"/>
              <a:t>Slide </a:t>
            </a:r>
            <a:r>
              <a:rPr lang="en-US" sz="2400" b="1" dirty="0"/>
              <a:t>Show</a:t>
            </a:r>
            <a:r>
              <a:rPr lang="en-US" sz="2400" dirty="0"/>
              <a:t> button </a:t>
            </a:r>
            <a:r>
              <a:rPr lang="en-US" sz="2400" dirty="0" smtClean="0"/>
              <a:t/>
            </a:r>
            <a:br>
              <a:rPr lang="en-US" sz="2400" dirty="0" smtClean="0"/>
            </a:br>
            <a:r>
              <a:rPr lang="en-US" sz="2400" dirty="0" smtClean="0"/>
              <a:t>to </a:t>
            </a:r>
            <a:r>
              <a:rPr lang="en-US" sz="2400" dirty="0"/>
              <a:t>open a menu, </a:t>
            </a:r>
            <a:r>
              <a:rPr lang="en-US" sz="2400" dirty="0" smtClean="0"/>
              <a:t/>
            </a:r>
            <a:br>
              <a:rPr lang="en-US" sz="2400" dirty="0" smtClean="0"/>
            </a:br>
            <a:r>
              <a:rPr lang="en-US" sz="2400" dirty="0" smtClean="0"/>
              <a:t>point </a:t>
            </a:r>
            <a:r>
              <a:rPr lang="en-US" sz="2400" dirty="0"/>
              <a:t>to </a:t>
            </a:r>
            <a:r>
              <a:rPr lang="en-US" sz="2400" b="1" dirty="0"/>
              <a:t>Clear</a:t>
            </a:r>
            <a:r>
              <a:rPr lang="en-US" sz="2400" dirty="0"/>
              <a:t>, and </a:t>
            </a:r>
            <a:r>
              <a:rPr lang="en-US" sz="2400" dirty="0" smtClean="0"/>
              <a:t/>
            </a:r>
            <a:br>
              <a:rPr lang="en-US" sz="2400" dirty="0" smtClean="0"/>
            </a:br>
            <a:r>
              <a:rPr lang="en-US" sz="2400" dirty="0" smtClean="0"/>
              <a:t>click </a:t>
            </a:r>
            <a:r>
              <a:rPr lang="en-US" sz="2400" b="1" dirty="0"/>
              <a:t>Clear Timings </a:t>
            </a:r>
            <a:r>
              <a:rPr lang="en-US" sz="2400" b="1" dirty="0" smtClean="0"/>
              <a:t>on </a:t>
            </a:r>
            <a:r>
              <a:rPr lang="en-US" sz="2400" b="1" dirty="0"/>
              <a:t>All Slides</a:t>
            </a:r>
            <a:r>
              <a:rPr lang="en-US" sz="2400" dirty="0"/>
              <a:t>. See </a:t>
            </a:r>
            <a:r>
              <a:rPr lang="en-US" sz="2400" dirty="0" smtClean="0"/>
              <a:t>the figure above.</a:t>
            </a:r>
            <a:endParaRPr lang="en-US" sz="2400" dirty="0"/>
          </a:p>
          <a:p>
            <a:pPr marL="457200" indent="-457200">
              <a:buFont typeface="+mj-lt"/>
              <a:buAutoNum type="arabicPeriod"/>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p:txBody>
      </p:sp>
      <p:pic>
        <p:nvPicPr>
          <p:cNvPr id="2" name="Picture 1" descr="11.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208416"/>
            <a:ext cx="4462512" cy="260962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Up a Slide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Set Up Show dialog box allows you to make a number of decisions about how slides ­display during a presentation. </a:t>
            </a:r>
          </a:p>
          <a:p>
            <a:r>
              <a:rPr lang="en-US" sz="2400" dirty="0"/>
              <a:t>The following exercise walks you through the settings in the Set Up Show dialog box. Not all of these settings are applicable to the presentation being used for the example, but all are useful to know about because of the variety of presentations you may create in the future. In </a:t>
            </a:r>
            <a:r>
              <a:rPr lang="en-US" sz="2400" dirty="0" smtClean="0"/>
              <a:t>the following exercise, </a:t>
            </a:r>
            <a:r>
              <a:rPr lang="en-US" sz="2400" dirty="0"/>
              <a:t>you configure various settings that govern how a slide show runs in Slide Show view</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Setting Up a Slide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When setting up a slide show, </a:t>
            </a:r>
            <a:r>
              <a:rPr lang="en-US" sz="2400" dirty="0" smtClean="0"/>
              <a:t>your </a:t>
            </a:r>
            <a:r>
              <a:rPr lang="en-US" sz="2400" dirty="0"/>
              <a:t>choices are:</a:t>
            </a:r>
          </a:p>
          <a:p>
            <a:pPr lvl="0"/>
            <a:r>
              <a:rPr lang="en-US" sz="2400" b="1" dirty="0"/>
              <a:t>Presented by a speaker (full screen) </a:t>
            </a:r>
            <a:r>
              <a:rPr lang="en-US" sz="2400" dirty="0"/>
              <a:t>is the option to choose if the slides will be presented </a:t>
            </a:r>
            <a:r>
              <a:rPr lang="en-US" sz="2400" dirty="0" smtClean="0"/>
              <a:t>to an </a:t>
            </a:r>
            <a:r>
              <a:rPr lang="en-US" sz="2400" dirty="0"/>
              <a:t>audience. The slides will display at full screen size.</a:t>
            </a:r>
            <a:endParaRPr lang="en-US" sz="2400" b="1" dirty="0"/>
          </a:p>
          <a:p>
            <a:pPr lvl="0"/>
            <a:r>
              <a:rPr lang="en-US" sz="2400" b="1" dirty="0"/>
              <a:t>Browsed by an individual (window</a:t>
            </a:r>
            <a:r>
              <a:rPr lang="en-US" sz="2400" dirty="0"/>
              <a:t>) is the option to choose if you are preparing the presentation for a viewer to review on </a:t>
            </a:r>
            <a:r>
              <a:rPr lang="en-US" sz="2400" dirty="0" smtClean="0"/>
              <a:t>a </a:t>
            </a:r>
            <a:r>
              <a:rPr lang="en-US" sz="2400" dirty="0"/>
              <a:t>computer. The slides display within a window that contains a title bar with size/close controls</a:t>
            </a:r>
            <a:r>
              <a:rPr lang="en-US" sz="2400" dirty="0" smtClean="0"/>
              <a:t>.</a:t>
            </a:r>
            <a:endParaRPr lang="en-US" sz="2400" b="1" dirty="0"/>
          </a:p>
          <a:p>
            <a:pPr lvl="0"/>
            <a:r>
              <a:rPr lang="en-US" sz="2400" b="1" dirty="0"/>
              <a:t>Browsed at a kiosk (full screen) </a:t>
            </a:r>
            <a:r>
              <a:rPr lang="en-US" sz="2400" dirty="0"/>
              <a:t>is the option to choose if you intend to have the presentation run </a:t>
            </a:r>
            <a:r>
              <a:rPr lang="en-US" sz="2400" dirty="0" smtClean="0"/>
              <a:t>unattended. </a:t>
            </a:r>
            <a:r>
              <a:rPr lang="en-US" sz="2400" dirty="0"/>
              <a:t>This option is a standard choice for trade shows or other venues where the slides can loop </a:t>
            </a:r>
            <a:r>
              <a:rPr lang="en-US" sz="2400" dirty="0" smtClean="0"/>
              <a:t>indefinitely.</a:t>
            </a:r>
            <a:endParaRPr lang="en-US" sz="2400" b="1" dirty="0"/>
          </a:p>
        </p:txBody>
      </p:sp>
    </p:spTree>
    <p:extLst>
      <p:ext uri="{BB962C8B-B14F-4D97-AF65-F5344CB8AC3E}">
        <p14:creationId xmlns:p14="http://schemas.microsoft.com/office/powerpoint/2010/main" val="24506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Up a Slide Show</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 </a:t>
            </a:r>
          </a:p>
          <a:p>
            <a:pPr marL="457200" indent="-457200">
              <a:spcBef>
                <a:spcPts val="400"/>
              </a:spcBef>
              <a:buFont typeface="+mj-lt"/>
              <a:buAutoNum type="arabicPeriod"/>
            </a:pPr>
            <a:r>
              <a:rPr lang="en-US" sz="2400" b="1" dirty="0" smtClean="0"/>
              <a:t>SAVE</a:t>
            </a:r>
            <a:r>
              <a:rPr lang="en-US" sz="2400" dirty="0" smtClean="0"/>
              <a:t> </a:t>
            </a:r>
            <a:r>
              <a:rPr lang="en-US" sz="2400" dirty="0"/>
              <a:t>the presentation as </a:t>
            </a:r>
            <a:r>
              <a:rPr lang="en-US" sz="2400" b="1" i="1" dirty="0"/>
              <a:t>Bid Kiosk</a:t>
            </a:r>
            <a:r>
              <a:rPr lang="en-US" sz="2400" i="1" dirty="0"/>
              <a:t>.</a:t>
            </a:r>
            <a:r>
              <a:rPr lang="en-US" sz="2400" dirty="0"/>
              <a:t>  </a:t>
            </a:r>
          </a:p>
          <a:p>
            <a:pPr marL="457200" indent="-457200">
              <a:spcBef>
                <a:spcPts val="400"/>
              </a:spcBef>
              <a:buFont typeface="+mj-lt"/>
              <a:buAutoNum type="arabicPeriod"/>
            </a:pPr>
            <a:r>
              <a:rPr lang="en-US" sz="2400" dirty="0" smtClean="0"/>
              <a:t>On </a:t>
            </a:r>
            <a:r>
              <a:rPr lang="en-US" sz="2400" dirty="0"/>
              <a:t>the Slide Show tab, click </a:t>
            </a:r>
            <a:r>
              <a:rPr lang="en-US" sz="2400" b="1" dirty="0"/>
              <a:t>Set Up Slide Show</a:t>
            </a:r>
            <a:r>
              <a:rPr lang="en-US" sz="2400" dirty="0"/>
              <a:t>. The Set Up Show dialog box opens.</a:t>
            </a:r>
          </a:p>
          <a:p>
            <a:pPr marL="457200" indent="-457200">
              <a:spcBef>
                <a:spcPts val="400"/>
              </a:spcBef>
              <a:buFont typeface="+mj-lt"/>
              <a:buAutoNum type="arabicPeriod"/>
            </a:pPr>
            <a:r>
              <a:rPr lang="en-US" sz="2400" dirty="0" smtClean="0"/>
              <a:t>Examine </a:t>
            </a:r>
            <a:r>
              <a:rPr lang="en-US" sz="2400" dirty="0"/>
              <a:t>the settings in the Show Type section, but do not make a change yet.</a:t>
            </a:r>
          </a:p>
          <a:p>
            <a:pPr marL="457200" indent="-457200">
              <a:spcBef>
                <a:spcPts val="400"/>
              </a:spcBef>
              <a:buFont typeface="+mj-lt"/>
              <a:buAutoNum type="arabicPeriod"/>
            </a:pPr>
            <a:r>
              <a:rPr lang="en-US" sz="2400" dirty="0" smtClean="0"/>
              <a:t>In </a:t>
            </a:r>
            <a:r>
              <a:rPr lang="en-US" sz="2400" dirty="0"/>
              <a:t>the Show Options section, mark the </a:t>
            </a:r>
            <a:r>
              <a:rPr lang="en-US" sz="2400" b="1" dirty="0"/>
              <a:t>Loop continuously until ‘Esc’</a:t>
            </a:r>
            <a:r>
              <a:rPr lang="en-US" sz="2400" dirty="0"/>
              <a:t> check box. </a:t>
            </a:r>
          </a:p>
          <a:p>
            <a:pPr marL="457200" indent="-457200">
              <a:spcBef>
                <a:spcPts val="400"/>
              </a:spcBef>
              <a:buFont typeface="+mj-lt"/>
              <a:buAutoNum type="arabicPeriod"/>
            </a:pPr>
            <a:r>
              <a:rPr lang="en-US" sz="2400" dirty="0" smtClean="0"/>
              <a:t>Click </a:t>
            </a:r>
            <a:r>
              <a:rPr lang="en-US" sz="2400" dirty="0"/>
              <a:t>to mark the </a:t>
            </a:r>
            <a:r>
              <a:rPr lang="en-US" sz="2400" b="1" dirty="0"/>
              <a:t>Show without narration</a:t>
            </a:r>
            <a:r>
              <a:rPr lang="en-US" sz="2400" dirty="0"/>
              <a:t> check box.</a:t>
            </a:r>
          </a:p>
          <a:p>
            <a:pPr marL="457200" indent="-457200">
              <a:spcBef>
                <a:spcPts val="400"/>
              </a:spcBef>
              <a:buFont typeface="+mj-lt"/>
              <a:buAutoNum type="arabicPeriod"/>
            </a:pPr>
            <a:r>
              <a:rPr lang="en-US" sz="2400" dirty="0" smtClean="0"/>
              <a:t>Click </a:t>
            </a:r>
            <a:r>
              <a:rPr lang="en-US" sz="2400" dirty="0"/>
              <a:t>to mark the </a:t>
            </a:r>
            <a:r>
              <a:rPr lang="en-US" sz="2400" b="1" dirty="0"/>
              <a:t>Show without animation</a:t>
            </a:r>
            <a:r>
              <a:rPr lang="en-US" sz="2400" dirty="0"/>
              <a:t> check box.</a:t>
            </a:r>
          </a:p>
          <a:p>
            <a:pPr marL="457200" indent="-457200">
              <a:spcBef>
                <a:spcPts val="400"/>
              </a:spcBef>
              <a:buFont typeface="+mj-lt"/>
              <a:buAutoNum type="arabicPeriod"/>
            </a:pPr>
            <a:r>
              <a:rPr lang="en-US" sz="2400" dirty="0" smtClean="0"/>
              <a:t>Click </a:t>
            </a:r>
            <a:r>
              <a:rPr lang="en-US" sz="2400" dirty="0"/>
              <a:t>the </a:t>
            </a:r>
            <a:r>
              <a:rPr lang="en-US" sz="2400" b="1" dirty="0"/>
              <a:t>Pen Color</a:t>
            </a:r>
            <a:r>
              <a:rPr lang="en-US" sz="2400" dirty="0"/>
              <a:t> button, and click the purple square.</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Slide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In </a:t>
            </a:r>
            <a:r>
              <a:rPr lang="en-US" sz="2400" dirty="0"/>
              <a:t>the Show Type section, click </a:t>
            </a:r>
            <a:r>
              <a:rPr lang="en-US" sz="2400" b="1" dirty="0"/>
              <a:t>Browsed at a kiosk</a:t>
            </a:r>
            <a:r>
              <a:rPr lang="en-US" sz="2400" dirty="0"/>
              <a:t>.</a:t>
            </a:r>
          </a:p>
          <a:p>
            <a:pPr marL="0" indent="0">
              <a:buNone/>
            </a:pPr>
            <a:r>
              <a:rPr lang="en-US" sz="2400" dirty="0" smtClean="0"/>
              <a:t>Several </a:t>
            </a:r>
            <a:r>
              <a:rPr lang="en-US" sz="2400" dirty="0"/>
              <a:t>settings become unavailable when you </a:t>
            </a:r>
            <a:r>
              <a:rPr lang="en-US" sz="2400" dirty="0" smtClean="0"/>
              <a:t>choose this </a:t>
            </a:r>
            <a:r>
              <a:rPr lang="en-US" sz="2400" dirty="0"/>
              <a:t>option, including Loop Continuously </a:t>
            </a:r>
            <a:r>
              <a:rPr lang="en-US" sz="2400" dirty="0" smtClean="0"/>
              <a:t>Until  ‘Esc’ </a:t>
            </a:r>
            <a:r>
              <a:rPr lang="en-US" sz="2400" dirty="0"/>
              <a:t>and Pen Color. </a:t>
            </a:r>
          </a:p>
          <a:p>
            <a:pPr marL="457200" indent="-457200">
              <a:buFont typeface="+mj-lt"/>
              <a:buAutoNum type="arabicPeriod" startAt="9"/>
            </a:pPr>
            <a:r>
              <a:rPr lang="en-US" sz="2400" dirty="0" smtClean="0"/>
              <a:t>In </a:t>
            </a:r>
            <a:r>
              <a:rPr lang="en-US" sz="2400" dirty="0"/>
              <a:t>the Show Slides section, click the </a:t>
            </a:r>
            <a:r>
              <a:rPr lang="en-US" sz="2400" b="1" dirty="0"/>
              <a:t>Custom Show</a:t>
            </a:r>
            <a:r>
              <a:rPr lang="en-US" sz="2400" dirty="0"/>
              <a:t> option button.</a:t>
            </a:r>
          </a:p>
          <a:p>
            <a:pPr marL="457200" indent="-457200">
              <a:buFont typeface="+mj-lt"/>
              <a:buAutoNum type="arabicPeriod" startAt="9"/>
            </a:pPr>
            <a:r>
              <a:rPr lang="en-US" sz="2400" b="1" dirty="0" smtClean="0"/>
              <a:t> </a:t>
            </a:r>
            <a:r>
              <a:rPr lang="en-US" sz="2400" dirty="0" smtClean="0"/>
              <a:t>In </a:t>
            </a:r>
            <a:r>
              <a:rPr lang="en-US" sz="2400" dirty="0"/>
              <a:t>the Advance Slides section, </a:t>
            </a:r>
            <a:r>
              <a:rPr lang="en-US" sz="2400" dirty="0" smtClean="0"/>
              <a:t/>
            </a:r>
            <a:br>
              <a:rPr lang="en-US" sz="2400" dirty="0" smtClean="0"/>
            </a:br>
            <a:r>
              <a:rPr lang="en-US" sz="2400" dirty="0" smtClean="0"/>
              <a:t>click </a:t>
            </a:r>
            <a:r>
              <a:rPr lang="en-US" sz="2400" dirty="0"/>
              <a:t>the </a:t>
            </a:r>
            <a:r>
              <a:rPr lang="en-US" sz="2400" b="1" dirty="0"/>
              <a:t>Use timings, if </a:t>
            </a:r>
            <a:r>
              <a:rPr lang="en-US" sz="2400" b="1" dirty="0" smtClean="0"/>
              <a:t/>
            </a:r>
            <a:br>
              <a:rPr lang="en-US" sz="2400" b="1" dirty="0" smtClean="0"/>
            </a:br>
            <a:r>
              <a:rPr lang="en-US" sz="2400" b="1" dirty="0" smtClean="0"/>
              <a:t>present</a:t>
            </a:r>
            <a:r>
              <a:rPr lang="en-US" sz="2400" dirty="0" smtClean="0"/>
              <a:t> </a:t>
            </a:r>
            <a:r>
              <a:rPr lang="en-US" sz="2400" dirty="0"/>
              <a:t>option button. The </a:t>
            </a:r>
            <a:r>
              <a:rPr lang="en-US" sz="2400" dirty="0" smtClean="0"/>
              <a:t/>
            </a:r>
            <a:br>
              <a:rPr lang="en-US" sz="2400" dirty="0" smtClean="0"/>
            </a:br>
            <a:r>
              <a:rPr lang="en-US" sz="2400" dirty="0" smtClean="0"/>
              <a:t>dialog </a:t>
            </a:r>
            <a:r>
              <a:rPr lang="en-US" sz="2400" dirty="0"/>
              <a:t>box should look like </a:t>
            </a:r>
            <a:r>
              <a:rPr lang="en-US" sz="2400" dirty="0" smtClean="0"/>
              <a:t/>
            </a:r>
            <a:br>
              <a:rPr lang="en-US" sz="2400" dirty="0" smtClean="0"/>
            </a:br>
            <a:r>
              <a:rPr lang="en-US" sz="2400" dirty="0" smtClean="0"/>
              <a:t>the figure at right </a:t>
            </a:r>
            <a:r>
              <a:rPr lang="en-US" sz="2400" dirty="0"/>
              <a:t>at this point. </a:t>
            </a:r>
          </a:p>
        </p:txBody>
      </p:sp>
      <p:pic>
        <p:nvPicPr>
          <p:cNvPr id="2" name="Picture 1" descr="11.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560" y="3501008"/>
            <a:ext cx="3511674" cy="284730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Up a Slide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100" dirty="0" smtClean="0"/>
              <a:t>Click </a:t>
            </a:r>
            <a:r>
              <a:rPr lang="en-US" sz="2100" b="1" dirty="0"/>
              <a:t>OK</a:t>
            </a:r>
            <a:r>
              <a:rPr lang="en-US" sz="2100" dirty="0"/>
              <a:t>. The dialog box closes.</a:t>
            </a:r>
          </a:p>
          <a:p>
            <a:pPr marL="457200" indent="-457200">
              <a:buFont typeface="+mj-lt"/>
              <a:buAutoNum type="arabicPeriod" startAt="11"/>
            </a:pPr>
            <a:r>
              <a:rPr lang="en-US" sz="2100" b="1" dirty="0" smtClean="0"/>
              <a:t> </a:t>
            </a:r>
            <a:r>
              <a:rPr lang="en-US" sz="2100" dirty="0" smtClean="0"/>
              <a:t>Examine </a:t>
            </a:r>
            <a:r>
              <a:rPr lang="en-US" sz="2100" dirty="0"/>
              <a:t>the check boxes in the Set Up group on the Slide Show tab. </a:t>
            </a:r>
          </a:p>
          <a:p>
            <a:pPr marL="0" indent="0">
              <a:buNone/>
            </a:pPr>
            <a:r>
              <a:rPr lang="en-US" sz="2100" dirty="0" smtClean="0"/>
              <a:t>Notice </a:t>
            </a:r>
            <a:r>
              <a:rPr lang="en-US" sz="2100" dirty="0"/>
              <a:t>that the Play Narrations check box is cleared because of the check box you marked in step 3. </a:t>
            </a:r>
          </a:p>
          <a:p>
            <a:pPr marL="0" indent="0">
              <a:buNone/>
            </a:pPr>
            <a:r>
              <a:rPr lang="en-US" sz="2100" dirty="0" smtClean="0"/>
              <a:t>Notice </a:t>
            </a:r>
            <a:r>
              <a:rPr lang="en-US" sz="2100" dirty="0"/>
              <a:t>that the Timings check box is marked because of the option button you chose in step 8.</a:t>
            </a:r>
          </a:p>
          <a:p>
            <a:pPr marL="457200" indent="-457200">
              <a:buFont typeface="+mj-lt"/>
              <a:buAutoNum type="arabicPeriod" startAt="13"/>
            </a:pPr>
            <a:r>
              <a:rPr lang="en-US" sz="2100" b="1" dirty="0" smtClean="0"/>
              <a:t> </a:t>
            </a:r>
            <a:r>
              <a:rPr lang="en-US" sz="2100" dirty="0" smtClean="0"/>
              <a:t>Clear </a:t>
            </a:r>
            <a:r>
              <a:rPr lang="en-US" sz="2100" dirty="0"/>
              <a:t>the </a:t>
            </a:r>
            <a:r>
              <a:rPr lang="en-US" sz="2100" b="1" dirty="0"/>
              <a:t>Show Media Controls</a:t>
            </a:r>
            <a:r>
              <a:rPr lang="en-US" sz="2100" dirty="0"/>
              <a:t> check box. </a:t>
            </a:r>
          </a:p>
          <a:p>
            <a:pPr marL="0" indent="0">
              <a:buNone/>
            </a:pPr>
            <a:r>
              <a:rPr lang="en-US" sz="2100" dirty="0" smtClean="0"/>
              <a:t>This </a:t>
            </a:r>
            <a:r>
              <a:rPr lang="en-US" sz="2100" dirty="0"/>
              <a:t>setting is not directly applicable to this presentation because it has no video or audio clips in it. However, knowing how to turn on/off the onscreen controls for such clips is useful for future </a:t>
            </a:r>
            <a:r>
              <a:rPr lang="en-US" sz="2100" dirty="0" smtClean="0"/>
              <a:t>reference.</a:t>
            </a:r>
            <a:endParaRPr lang="en-US" sz="2100" dirty="0"/>
          </a:p>
          <a:p>
            <a:pPr marL="457200" indent="-457200">
              <a:buFont typeface="+mj-lt"/>
              <a:buAutoNum type="arabicPeriod" startAt="14"/>
            </a:pPr>
            <a:r>
              <a:rPr lang="en-US" sz="2100" b="1" dirty="0" smtClean="0"/>
              <a:t> SAVE</a:t>
            </a:r>
            <a:r>
              <a:rPr lang="en-US" sz="2100" dirty="0" smtClean="0"/>
              <a:t> </a:t>
            </a:r>
            <a:r>
              <a:rPr lang="en-US" sz="2100" dirty="0"/>
              <a:t>the presentation.</a:t>
            </a:r>
          </a:p>
          <a:p>
            <a:r>
              <a:rPr lang="en-US" sz="2100" b="1" dirty="0"/>
              <a:t>LEAVE</a:t>
            </a:r>
            <a:r>
              <a:rPr lang="en-US" sz="2100" dirty="0"/>
              <a:t> the presentation file open to use in the next exercise.</a:t>
            </a:r>
          </a:p>
          <a:p>
            <a:endParaRPr lang="en-US" sz="2100" dirty="0"/>
          </a:p>
        </p:txBody>
      </p:sp>
    </p:spTree>
    <p:extLst>
      <p:ext uri="{BB962C8B-B14F-4D97-AF65-F5344CB8AC3E}">
        <p14:creationId xmlns:p14="http://schemas.microsoft.com/office/powerpoint/2010/main" val="24506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When </a:t>
            </a:r>
            <a:r>
              <a:rPr lang="en-US" sz="2300" dirty="0"/>
              <a:t>in Slide Show </a:t>
            </a:r>
            <a:r>
              <a:rPr lang="en-US" sz="2300" dirty="0" smtClean="0"/>
              <a:t>view</a:t>
            </a:r>
            <a:r>
              <a:rPr lang="en-US" sz="2300" dirty="0"/>
              <a:t>, </a:t>
            </a:r>
            <a:r>
              <a:rPr lang="en-US" sz="2300" dirty="0" smtClean="0"/>
              <a:t/>
            </a:r>
            <a:br>
              <a:rPr lang="en-US" sz="2300" dirty="0" smtClean="0"/>
            </a:br>
            <a:r>
              <a:rPr lang="en-US" sz="2300" dirty="0" smtClean="0"/>
              <a:t>presentation </a:t>
            </a:r>
            <a:r>
              <a:rPr lang="en-US" sz="2300" dirty="0"/>
              <a:t>tools appear </a:t>
            </a:r>
            <a:r>
              <a:rPr lang="en-US" sz="2300" dirty="0" smtClean="0"/>
              <a:t/>
            </a:r>
            <a:br>
              <a:rPr lang="en-US" sz="2300" dirty="0" smtClean="0"/>
            </a:br>
            <a:r>
              <a:rPr lang="en-US" sz="2300" dirty="0" smtClean="0"/>
              <a:t>in </a:t>
            </a:r>
            <a:r>
              <a:rPr lang="en-US" sz="2300" dirty="0"/>
              <a:t>the bottom left corner </a:t>
            </a:r>
            <a:r>
              <a:rPr lang="en-US" sz="2300" dirty="0" smtClean="0"/>
              <a:t/>
            </a:r>
            <a:br>
              <a:rPr lang="en-US" sz="2300" dirty="0" smtClean="0"/>
            </a:br>
            <a:r>
              <a:rPr lang="en-US" sz="2300" dirty="0" smtClean="0"/>
              <a:t>of </a:t>
            </a:r>
            <a:r>
              <a:rPr lang="en-US" sz="2300" dirty="0"/>
              <a:t>the screen. They are </a:t>
            </a:r>
            <a:r>
              <a:rPr lang="en-US" sz="2300" dirty="0" smtClean="0"/>
              <a:t/>
            </a:r>
            <a:br>
              <a:rPr lang="en-US" sz="2300" dirty="0" smtClean="0"/>
            </a:br>
            <a:r>
              <a:rPr lang="en-US" sz="2300" dirty="0" smtClean="0"/>
              <a:t>faint </a:t>
            </a:r>
            <a:r>
              <a:rPr lang="en-US" sz="2300" dirty="0"/>
              <a:t>until you point at </a:t>
            </a:r>
            <a:r>
              <a:rPr lang="en-US" sz="2300" dirty="0" smtClean="0"/>
              <a:t/>
            </a:r>
            <a:br>
              <a:rPr lang="en-US" sz="2300" dirty="0" smtClean="0"/>
            </a:br>
            <a:r>
              <a:rPr lang="en-US" sz="2300" dirty="0" smtClean="0"/>
              <a:t>them</a:t>
            </a:r>
            <a:r>
              <a:rPr lang="en-US" sz="2300" dirty="0"/>
              <a:t>; then they become </a:t>
            </a:r>
            <a:r>
              <a:rPr lang="en-US" sz="2300" dirty="0" smtClean="0"/>
              <a:t/>
            </a:r>
            <a:br>
              <a:rPr lang="en-US" sz="2300" dirty="0" smtClean="0"/>
            </a:br>
            <a:r>
              <a:rPr lang="en-US" sz="2300" dirty="0" smtClean="0"/>
              <a:t>bright </a:t>
            </a:r>
            <a:r>
              <a:rPr lang="en-US" sz="2300" dirty="0"/>
              <a:t>icons that you can </a:t>
            </a:r>
            <a:r>
              <a:rPr lang="en-US" sz="2300" dirty="0" smtClean="0"/>
              <a:t/>
            </a:r>
            <a:br>
              <a:rPr lang="en-US" sz="2300" dirty="0" smtClean="0"/>
            </a:br>
            <a:r>
              <a:rPr lang="en-US" sz="2300" dirty="0" smtClean="0"/>
              <a:t>click </a:t>
            </a:r>
            <a:r>
              <a:rPr lang="en-US" sz="2300" dirty="0"/>
              <a:t>to open menus. </a:t>
            </a:r>
            <a:r>
              <a:rPr lang="en-US" sz="2300" dirty="0" smtClean="0"/>
              <a:t/>
            </a:r>
            <a:br>
              <a:rPr lang="en-US" sz="2300" dirty="0" smtClean="0"/>
            </a:br>
            <a:r>
              <a:rPr lang="en-US" sz="2300" dirty="0" smtClean="0"/>
              <a:t>In the figure at right, </a:t>
            </a:r>
            <a:r>
              <a:rPr lang="en-US" sz="2300" dirty="0"/>
              <a:t>the </a:t>
            </a:r>
            <a:r>
              <a:rPr lang="en-US" sz="2300" dirty="0" smtClean="0"/>
              <a:t/>
            </a:r>
            <a:br>
              <a:rPr lang="en-US" sz="2300" dirty="0" smtClean="0"/>
            </a:br>
            <a:r>
              <a:rPr lang="en-US" sz="2300" dirty="0" smtClean="0"/>
              <a:t>Menu </a:t>
            </a:r>
            <a:r>
              <a:rPr lang="en-US" sz="2300" dirty="0"/>
              <a:t>button is active </a:t>
            </a:r>
            <a:r>
              <a:rPr lang="en-US" sz="2300" dirty="0" smtClean="0"/>
              <a:t/>
            </a:r>
            <a:br>
              <a:rPr lang="en-US" sz="2300" dirty="0" smtClean="0"/>
            </a:br>
            <a:r>
              <a:rPr lang="en-US" sz="2300" dirty="0" smtClean="0"/>
              <a:t>and </a:t>
            </a:r>
            <a:r>
              <a:rPr lang="en-US" sz="2300" dirty="0"/>
              <a:t>its menu is open</a:t>
            </a:r>
            <a:r>
              <a:rPr lang="en-US" sz="2300" dirty="0" smtClean="0"/>
              <a:t>.</a:t>
            </a:r>
            <a:endParaRPr lang="en-US" sz="2300" dirty="0"/>
          </a:p>
        </p:txBody>
      </p:sp>
      <p:pic>
        <p:nvPicPr>
          <p:cNvPr id="2" name="Picture 1" descr="11.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5120" y="1628800"/>
            <a:ext cx="4345036" cy="420868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also display a navigation menu by right-clicking anywhere on the slide. The right-click menu contains an additional command, Pointer Options, which opens the same menu as the Pen button in the presentation tools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Presentation Tools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offers a number of </a:t>
            </a:r>
            <a:r>
              <a:rPr lang="en-US" sz="2400" b="1" i="1" dirty="0"/>
              <a:t>presentation tools</a:t>
            </a:r>
            <a:r>
              <a:rPr lang="en-US" sz="2400" dirty="0"/>
              <a:t> </a:t>
            </a:r>
            <a:r>
              <a:rPr lang="en-US" sz="2400" dirty="0" smtClean="0"/>
              <a:t>you can use during a presentation to </a:t>
            </a:r>
            <a:r>
              <a:rPr lang="en-US" sz="2400" dirty="0"/>
              <a:t>control the display of slides and mark directly on the slides if desired. </a:t>
            </a:r>
            <a:endParaRPr lang="en-US" sz="2400" dirty="0" smtClean="0"/>
          </a:p>
          <a:p>
            <a:r>
              <a:rPr lang="en-US" sz="2400" dirty="0" smtClean="0"/>
              <a:t>You </a:t>
            </a:r>
            <a:r>
              <a:rPr lang="en-US" sz="2400" dirty="0"/>
              <a:t>can use keyboard commands, mouse clicks, presentation tools, or menu commands to control the presentation. </a:t>
            </a:r>
            <a:endParaRPr lang="en-US" sz="2400" dirty="0" smtClean="0"/>
          </a:p>
          <a:p>
            <a:r>
              <a:rPr lang="en-US" sz="2400" dirty="0" smtClean="0"/>
              <a:t>You </a:t>
            </a:r>
            <a:r>
              <a:rPr lang="en-US" sz="2400" dirty="0"/>
              <a:t>can select from several marking options and colors to annotate your slides during the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Select Slide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Before </a:t>
            </a:r>
            <a:r>
              <a:rPr lang="en-US" sz="2200" dirty="0"/>
              <a:t>you begin these steps, make sure that your computer is on. Log on, if </a:t>
            </a:r>
            <a:r>
              <a:rPr lang="en-US" sz="2200" dirty="0" smtClean="0"/>
              <a:t>necessary</a:t>
            </a:r>
            <a:r>
              <a:rPr lang="en-US" sz="2200" dirty="0"/>
              <a:t>.</a:t>
            </a:r>
          </a:p>
          <a:p>
            <a:pPr marL="457200" indent="-457200">
              <a:buFont typeface="+mj-lt"/>
              <a:buAutoNum type="arabicPeriod"/>
            </a:pPr>
            <a:r>
              <a:rPr lang="en-US" sz="2200" b="1" dirty="0" smtClean="0"/>
              <a:t>START </a:t>
            </a:r>
            <a:r>
              <a:rPr lang="en-US" sz="2200" dirty="0"/>
              <a:t>PowerPoint, if it is not already running.</a:t>
            </a:r>
          </a:p>
          <a:p>
            <a:pPr marL="457200" indent="-457200">
              <a:buFont typeface="+mj-lt"/>
              <a:buAutoNum type="arabicPeriod"/>
            </a:pPr>
            <a:r>
              <a:rPr lang="en-US" sz="2200" dirty="0" smtClean="0"/>
              <a:t>Locate </a:t>
            </a:r>
            <a:r>
              <a:rPr lang="en-US" sz="2200" dirty="0"/>
              <a:t>and open the </a:t>
            </a:r>
            <a:r>
              <a:rPr lang="en-US" sz="2200" b="1" i="1" dirty="0"/>
              <a:t>Bid</a:t>
            </a:r>
            <a:r>
              <a:rPr lang="en-US" sz="2200" dirty="0"/>
              <a:t> presentation and save it as </a:t>
            </a:r>
            <a:r>
              <a:rPr lang="en-US" sz="2200" b="1" i="1" dirty="0"/>
              <a:t>Bid Final</a:t>
            </a:r>
            <a:r>
              <a:rPr lang="en-US" sz="2200" i="1" dirty="0"/>
              <a:t>.</a:t>
            </a:r>
            <a:endParaRPr lang="en-US" sz="2200" dirty="0"/>
          </a:p>
          <a:p>
            <a:pPr marL="457200" indent="-457200">
              <a:buFont typeface="+mj-lt"/>
              <a:buAutoNum type="arabicPeriod"/>
            </a:pPr>
            <a:r>
              <a:rPr lang="en-US" sz="2200" dirty="0" smtClean="0"/>
              <a:t>Click </a:t>
            </a:r>
            <a:r>
              <a:rPr lang="en-US" sz="2200" dirty="0"/>
              <a:t>the </a:t>
            </a:r>
            <a:r>
              <a:rPr lang="en-US" sz="2200" b="1" dirty="0"/>
              <a:t>Design</a:t>
            </a:r>
            <a:r>
              <a:rPr lang="en-US" sz="2200" dirty="0"/>
              <a:t> tab, </a:t>
            </a:r>
            <a:r>
              <a:rPr lang="en-US" sz="2200" dirty="0" smtClean="0"/>
              <a:t/>
            </a:r>
            <a:br>
              <a:rPr lang="en-US" sz="2200" dirty="0" smtClean="0"/>
            </a:br>
            <a:r>
              <a:rPr lang="en-US" sz="2200" dirty="0" smtClean="0"/>
              <a:t>and </a:t>
            </a:r>
            <a:r>
              <a:rPr lang="en-US" sz="2200" dirty="0"/>
              <a:t>then click the </a:t>
            </a:r>
            <a:r>
              <a:rPr lang="en-US" sz="2200" dirty="0" smtClean="0"/>
              <a:t/>
            </a:r>
            <a:br>
              <a:rPr lang="en-US" sz="2200" dirty="0" smtClean="0"/>
            </a:br>
            <a:r>
              <a:rPr lang="en-US" sz="2200" b="1" dirty="0" smtClean="0"/>
              <a:t>Page </a:t>
            </a:r>
            <a:r>
              <a:rPr lang="en-US" sz="2200" b="1" dirty="0"/>
              <a:t>Setup</a:t>
            </a:r>
            <a:r>
              <a:rPr lang="en-US" sz="2200" dirty="0"/>
              <a:t> button. </a:t>
            </a:r>
            <a:r>
              <a:rPr lang="en-US" sz="2200" dirty="0" smtClean="0"/>
              <a:t/>
            </a:r>
            <a:br>
              <a:rPr lang="en-US" sz="2200" dirty="0" smtClean="0"/>
            </a:br>
            <a:r>
              <a:rPr lang="en-US" sz="2200" dirty="0" smtClean="0"/>
              <a:t>The </a:t>
            </a:r>
            <a:r>
              <a:rPr lang="en-US" sz="2200" dirty="0"/>
              <a:t>Page Setup dialog </a:t>
            </a:r>
            <a:r>
              <a:rPr lang="en-US" sz="2200" dirty="0" smtClean="0"/>
              <a:t/>
            </a:r>
            <a:br>
              <a:rPr lang="en-US" sz="2200" dirty="0" smtClean="0"/>
            </a:br>
            <a:r>
              <a:rPr lang="en-US" sz="2200" dirty="0" smtClean="0"/>
              <a:t>box </a:t>
            </a:r>
            <a:r>
              <a:rPr lang="en-US" sz="2200" dirty="0"/>
              <a:t>opens, as shown </a:t>
            </a:r>
            <a:r>
              <a:rPr lang="en-US" sz="2200" dirty="0" smtClean="0"/>
              <a:t/>
            </a:r>
            <a:br>
              <a:rPr lang="en-US" sz="2200" dirty="0" smtClean="0"/>
            </a:br>
            <a:r>
              <a:rPr lang="en-US" sz="2200" dirty="0" smtClean="0"/>
              <a:t>at right. </a:t>
            </a:r>
            <a:r>
              <a:rPr lang="en-US" sz="2200" dirty="0"/>
              <a:t>Note the </a:t>
            </a:r>
            <a:r>
              <a:rPr lang="en-US" sz="2200" dirty="0" smtClean="0"/>
              <a:t/>
            </a:r>
            <a:br>
              <a:rPr lang="en-US" sz="2200" dirty="0" smtClean="0"/>
            </a:br>
            <a:r>
              <a:rPr lang="en-US" sz="2200" dirty="0" smtClean="0"/>
              <a:t>current </a:t>
            </a:r>
            <a:r>
              <a:rPr lang="en-US" sz="2200" dirty="0"/>
              <a:t>width and </a:t>
            </a:r>
            <a:r>
              <a:rPr lang="en-US" sz="2200" dirty="0" smtClean="0"/>
              <a:t/>
            </a:r>
            <a:br>
              <a:rPr lang="en-US" sz="2200" dirty="0" smtClean="0"/>
            </a:br>
            <a:r>
              <a:rPr lang="en-US" sz="2200" dirty="0" smtClean="0"/>
              <a:t>height </a:t>
            </a:r>
            <a:r>
              <a:rPr lang="en-US" sz="2200" dirty="0"/>
              <a:t>measurements at the left side of the dialog box</a:t>
            </a:r>
            <a:r>
              <a:rPr lang="en-US" sz="2200" dirty="0" smtClean="0"/>
              <a:t>.</a:t>
            </a:r>
            <a:endParaRPr lang="en-US" sz="2200" dirty="0"/>
          </a:p>
        </p:txBody>
      </p:sp>
      <p:pic>
        <p:nvPicPr>
          <p:cNvPr id="2" name="Picture 1" descr="11.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8720" y="3231983"/>
            <a:ext cx="4831864" cy="219469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Moving Through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There </a:t>
            </a:r>
            <a:r>
              <a:rPr lang="en-US" sz="2400" dirty="0"/>
              <a:t>are many ways to move through a presentation’s slides. You can simply click to move from start to finish, ignoring any hidden slides. If you want to jump around to other slides that are not in the default sequence, you can use the navigation menu, keyboard shortcuts, or other techniques. In </a:t>
            </a:r>
            <a:r>
              <a:rPr lang="en-US" sz="2400" dirty="0" smtClean="0"/>
              <a:t>the following exercise, </a:t>
            </a:r>
            <a:r>
              <a:rPr lang="en-US" sz="2400" dirty="0"/>
              <a:t>you will practice moving through a presentation.</a:t>
            </a:r>
          </a:p>
          <a:p>
            <a:r>
              <a:rPr lang="en-US" sz="2400" dirty="0"/>
              <a:t>PowerPoint provides many methods so that you can use the tools that are most comfortable for you to go forward, backward, or to a specific slide. </a:t>
            </a:r>
            <a:r>
              <a:rPr lang="en-US" sz="2400" dirty="0" smtClean="0"/>
              <a:t>The table on he next slide </a:t>
            </a:r>
            <a:r>
              <a:rPr lang="en-US" sz="2400" dirty="0"/>
              <a:t>summarizes the most popular navigation options in Slide Show view.</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Moving Through a Presentation</a:t>
            </a:r>
            <a:endParaRPr lang="en-US" dirty="0" smtClean="0">
              <a:ea typeface="+mj-ea"/>
              <a:cs typeface="+mj-cs"/>
            </a:endParaRPr>
          </a:p>
        </p:txBody>
      </p:sp>
      <p:pic>
        <p:nvPicPr>
          <p:cNvPr id="2" name="Picture 1" descr="11.table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648233"/>
            <a:ext cx="8015168" cy="442268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Moving Through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If you have chosen the </a:t>
            </a:r>
            <a:r>
              <a:rPr lang="en-US" sz="2300" i="1" dirty="0"/>
              <a:t>Browsed </a:t>
            </a:r>
            <a:r>
              <a:rPr lang="en-US" sz="2300" i="1" dirty="0" smtClean="0"/>
              <a:t/>
            </a:r>
            <a:br>
              <a:rPr lang="en-US" sz="2300" i="1" dirty="0" smtClean="0"/>
            </a:br>
            <a:r>
              <a:rPr lang="en-US" sz="2300" i="1" dirty="0" smtClean="0"/>
              <a:t>by </a:t>
            </a:r>
            <a:r>
              <a:rPr lang="en-US" sz="2300" i="1" dirty="0"/>
              <a:t>an individual (window)</a:t>
            </a:r>
            <a:r>
              <a:rPr lang="en-US" sz="2300" dirty="0"/>
              <a:t> show </a:t>
            </a:r>
            <a:r>
              <a:rPr lang="en-US" sz="2300" dirty="0" smtClean="0"/>
              <a:t/>
            </a:r>
            <a:br>
              <a:rPr lang="en-US" sz="2300" dirty="0" smtClean="0"/>
            </a:br>
            <a:r>
              <a:rPr lang="en-US" sz="2300" dirty="0" smtClean="0"/>
              <a:t>type </a:t>
            </a:r>
            <a:r>
              <a:rPr lang="en-US" sz="2300" dirty="0"/>
              <a:t>in the Set Up Show dialog </a:t>
            </a:r>
            <a:r>
              <a:rPr lang="en-US" sz="2300" dirty="0" smtClean="0"/>
              <a:t/>
            </a:r>
            <a:br>
              <a:rPr lang="en-US" sz="2300" dirty="0" smtClean="0"/>
            </a:br>
            <a:r>
              <a:rPr lang="en-US" sz="2300" dirty="0" smtClean="0"/>
              <a:t>box (at right)</a:t>
            </a:r>
            <a:r>
              <a:rPr lang="en-US" sz="2300" dirty="0"/>
              <a:t>, the presentation </a:t>
            </a:r>
            <a:r>
              <a:rPr lang="en-US" sz="2300" dirty="0" smtClean="0"/>
              <a:t/>
            </a:r>
            <a:br>
              <a:rPr lang="en-US" sz="2300" dirty="0" smtClean="0"/>
            </a:br>
            <a:r>
              <a:rPr lang="en-US" sz="2300" dirty="0" smtClean="0"/>
              <a:t>tools </a:t>
            </a:r>
            <a:r>
              <a:rPr lang="en-US" sz="2300" dirty="0"/>
              <a:t>at the lower-left corner of </a:t>
            </a:r>
            <a:r>
              <a:rPr lang="en-US" sz="2300" dirty="0" smtClean="0"/>
              <a:t/>
            </a:r>
            <a:br>
              <a:rPr lang="en-US" sz="2300" dirty="0" smtClean="0"/>
            </a:br>
            <a:r>
              <a:rPr lang="en-US" sz="2300" dirty="0" smtClean="0"/>
              <a:t>the </a:t>
            </a:r>
            <a:r>
              <a:rPr lang="en-US" sz="2300" dirty="0"/>
              <a:t>screen do not display and </a:t>
            </a:r>
            <a:r>
              <a:rPr lang="en-US" sz="2300" dirty="0" smtClean="0"/>
              <a:t/>
            </a:r>
            <a:br>
              <a:rPr lang="en-US" sz="2300" dirty="0" smtClean="0"/>
            </a:br>
            <a:r>
              <a:rPr lang="en-US" sz="2300" dirty="0" smtClean="0"/>
              <a:t>you </a:t>
            </a:r>
            <a:r>
              <a:rPr lang="en-US" sz="2300" dirty="0"/>
              <a:t>cannot use the mouse </a:t>
            </a:r>
            <a:r>
              <a:rPr lang="en-US" sz="2300" dirty="0" smtClean="0"/>
              <a:t/>
            </a:r>
            <a:br>
              <a:rPr lang="en-US" sz="2300" dirty="0" smtClean="0"/>
            </a:br>
            <a:r>
              <a:rPr lang="en-US" sz="2300" dirty="0" smtClean="0"/>
              <a:t>button </a:t>
            </a:r>
            <a:r>
              <a:rPr lang="en-US" sz="2300" dirty="0"/>
              <a:t>to go to the next slide. </a:t>
            </a:r>
            <a:r>
              <a:rPr lang="en-US" sz="2300" dirty="0" smtClean="0"/>
              <a:t/>
            </a:r>
            <a:br>
              <a:rPr lang="en-US" sz="2300" dirty="0" smtClean="0"/>
            </a:br>
            <a:r>
              <a:rPr lang="en-US" sz="2300" dirty="0" smtClean="0"/>
              <a:t>You </a:t>
            </a:r>
            <a:r>
              <a:rPr lang="en-US" sz="2300" dirty="0"/>
              <a:t>can use the keyboard options to go to the next or previous slide, or you can use the Next Slide and Previous Slide buttons on the scrollbar if you have chosen to ­display it. You can also right-click the slide and select Advance to move forward or Reverse to move backward through slides.</a:t>
            </a:r>
          </a:p>
        </p:txBody>
      </p:sp>
      <p:pic>
        <p:nvPicPr>
          <p:cNvPr id="2" name="Picture 1" descr="11.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2432" y="1628800"/>
            <a:ext cx="3455298" cy="280159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Move through a Presentation</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200" b="1" dirty="0" smtClean="0"/>
              <a:t>REOPEN</a:t>
            </a:r>
            <a:r>
              <a:rPr lang="en-US" sz="2200" dirty="0" smtClean="0"/>
              <a:t> </a:t>
            </a:r>
            <a:r>
              <a:rPr lang="en-US" sz="2200" dirty="0"/>
              <a:t>the </a:t>
            </a:r>
            <a:r>
              <a:rPr lang="en-US" sz="2200" b="1" i="1" dirty="0"/>
              <a:t>Bid Final</a:t>
            </a:r>
            <a:r>
              <a:rPr lang="en-US" sz="2200" dirty="0"/>
              <a:t> presentation you worked with earlier in this lesson.</a:t>
            </a:r>
          </a:p>
          <a:p>
            <a:pPr marL="457200" indent="-457200">
              <a:buFont typeface="+mj-lt"/>
              <a:buAutoNum type="arabicPeriod"/>
            </a:pPr>
            <a:r>
              <a:rPr lang="en-US" sz="2200" dirty="0" smtClean="0"/>
              <a:t>To </a:t>
            </a:r>
            <a:r>
              <a:rPr lang="en-US" sz="2200" dirty="0"/>
              <a:t>confirm that all rehearsed timings are removed, click the </a:t>
            </a:r>
            <a:r>
              <a:rPr lang="en-US" sz="2200" b="1" dirty="0"/>
              <a:t>Slide Show</a:t>
            </a:r>
            <a:r>
              <a:rPr lang="en-US" sz="2200" dirty="0"/>
              <a:t> tab, click </a:t>
            </a:r>
            <a:r>
              <a:rPr lang="en-US" sz="2200" b="1" dirty="0"/>
              <a:t>Record Slide Show</a:t>
            </a:r>
            <a:r>
              <a:rPr lang="en-US" sz="2200" dirty="0"/>
              <a:t>, and, if it is available, click </a:t>
            </a:r>
            <a:r>
              <a:rPr lang="en-US" sz="2200" b="1" dirty="0"/>
              <a:t>Clear</a:t>
            </a:r>
            <a:r>
              <a:rPr lang="en-US" sz="2200" dirty="0"/>
              <a:t>. If the Clear command is unavailable, the timings have already been removed.</a:t>
            </a:r>
          </a:p>
          <a:p>
            <a:pPr marL="457200" indent="-457200">
              <a:buFont typeface="+mj-lt"/>
              <a:buAutoNum type="arabicPeriod"/>
            </a:pPr>
            <a:r>
              <a:rPr lang="en-US" sz="2200" dirty="0" smtClean="0"/>
              <a:t>Click </a:t>
            </a:r>
            <a:r>
              <a:rPr lang="en-US" sz="2200" dirty="0"/>
              <a:t>the </a:t>
            </a:r>
            <a:r>
              <a:rPr lang="en-US" sz="2200" b="1" dirty="0"/>
              <a:t>From Beginning</a:t>
            </a:r>
            <a:r>
              <a:rPr lang="en-US" sz="2200" dirty="0"/>
              <a:t> button </a:t>
            </a:r>
            <a:r>
              <a:rPr lang="en-US" sz="2200" dirty="0" smtClean="0"/>
              <a:t/>
            </a:r>
            <a:br>
              <a:rPr lang="en-US" sz="2200" dirty="0" smtClean="0"/>
            </a:br>
            <a:r>
              <a:rPr lang="en-US" sz="2200" dirty="0" smtClean="0"/>
              <a:t>to </a:t>
            </a:r>
            <a:r>
              <a:rPr lang="en-US" sz="2200" dirty="0"/>
              <a:t>start the presentation from slide 1</a:t>
            </a:r>
            <a:r>
              <a:rPr lang="en-US" sz="2200" dirty="0" smtClean="0"/>
              <a:t>.</a:t>
            </a:r>
          </a:p>
          <a:p>
            <a:pPr marL="457200" indent="-457200">
              <a:buFont typeface="+mj-lt"/>
              <a:buAutoNum type="arabicPeriod"/>
            </a:pPr>
            <a:r>
              <a:rPr lang="en-US" sz="2200" dirty="0" smtClean="0"/>
              <a:t>Move </a:t>
            </a:r>
            <a:r>
              <a:rPr lang="en-US" sz="2200" dirty="0"/>
              <a:t>the pointer on the slide until </a:t>
            </a:r>
            <a:r>
              <a:rPr lang="en-US" sz="2200" dirty="0" smtClean="0"/>
              <a:t/>
            </a:r>
            <a:br>
              <a:rPr lang="en-US" sz="2200" dirty="0" smtClean="0"/>
            </a:br>
            <a:r>
              <a:rPr lang="en-US" sz="2200" dirty="0" smtClean="0"/>
              <a:t>you </a:t>
            </a:r>
            <a:r>
              <a:rPr lang="en-US" sz="2200" dirty="0"/>
              <a:t>can see the presentation tools </a:t>
            </a:r>
            <a:r>
              <a:rPr lang="en-US" sz="2200" dirty="0" smtClean="0"/>
              <a:t/>
            </a:r>
            <a:br>
              <a:rPr lang="en-US" sz="2200" dirty="0" smtClean="0"/>
            </a:br>
            <a:r>
              <a:rPr lang="en-US" sz="2200" dirty="0" smtClean="0"/>
              <a:t>in </a:t>
            </a:r>
            <a:r>
              <a:rPr lang="en-US" sz="2200" dirty="0"/>
              <a:t>the lower-left corner of the screen, </a:t>
            </a:r>
            <a:r>
              <a:rPr lang="en-US" sz="2200" dirty="0" smtClean="0"/>
              <a:t/>
            </a:r>
            <a:br>
              <a:rPr lang="en-US" sz="2200" dirty="0" smtClean="0"/>
            </a:br>
            <a:r>
              <a:rPr lang="en-US" sz="2200" dirty="0" smtClean="0"/>
              <a:t>as </a:t>
            </a:r>
            <a:r>
              <a:rPr lang="en-US" sz="2200" dirty="0"/>
              <a:t>shown </a:t>
            </a:r>
            <a:r>
              <a:rPr lang="en-US" sz="2200" dirty="0" smtClean="0"/>
              <a:t>at  right.</a:t>
            </a:r>
            <a:endParaRPr lang="en-US" sz="2200" dirty="0"/>
          </a:p>
        </p:txBody>
      </p:sp>
      <p:pic>
        <p:nvPicPr>
          <p:cNvPr id="2" name="Picture 1" descr="11.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3502784"/>
            <a:ext cx="2804539" cy="271653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through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Click </a:t>
            </a:r>
            <a:r>
              <a:rPr lang="en-US" sz="2200" dirty="0"/>
              <a:t>the </a:t>
            </a:r>
            <a:r>
              <a:rPr lang="en-US" sz="2200" b="1" dirty="0"/>
              <a:t>Next</a:t>
            </a:r>
            <a:r>
              <a:rPr lang="en-US" sz="2200" dirty="0"/>
              <a:t> button (the right-pointing arrow at the far right of the tools). The next slide displays.</a:t>
            </a:r>
          </a:p>
          <a:p>
            <a:pPr marL="457200" indent="-457200">
              <a:buFont typeface="+mj-lt"/>
              <a:buAutoNum type="arabicPeriod" startAt="5"/>
            </a:pPr>
            <a:r>
              <a:rPr lang="en-US" sz="2200" dirty="0" smtClean="0"/>
              <a:t>Click </a:t>
            </a:r>
            <a:r>
              <a:rPr lang="en-US" sz="2200" dirty="0"/>
              <a:t>the </a:t>
            </a:r>
            <a:r>
              <a:rPr lang="en-US" sz="2200" b="1" dirty="0"/>
              <a:t>Previous</a:t>
            </a:r>
            <a:r>
              <a:rPr lang="en-US" sz="2200" dirty="0"/>
              <a:t> button </a:t>
            </a:r>
            <a:r>
              <a:rPr lang="en-US" sz="2200" dirty="0" smtClean="0"/>
              <a:t/>
            </a:r>
            <a:br>
              <a:rPr lang="en-US" sz="2200" dirty="0" smtClean="0"/>
            </a:br>
            <a:r>
              <a:rPr lang="en-US" sz="2200" dirty="0" smtClean="0"/>
              <a:t>(</a:t>
            </a:r>
            <a:r>
              <a:rPr lang="en-US" sz="2200" dirty="0"/>
              <a:t>the left-pointing arrow at </a:t>
            </a:r>
            <a:r>
              <a:rPr lang="en-US" sz="2200" dirty="0" smtClean="0"/>
              <a:t/>
            </a:r>
            <a:br>
              <a:rPr lang="en-US" sz="2200" dirty="0" smtClean="0"/>
            </a:br>
            <a:r>
              <a:rPr lang="en-US" sz="2200" dirty="0" smtClean="0"/>
              <a:t>the </a:t>
            </a:r>
            <a:r>
              <a:rPr lang="en-US" sz="2200" dirty="0"/>
              <a:t>far left of the tools). </a:t>
            </a:r>
            <a:r>
              <a:rPr lang="en-US" sz="2200" dirty="0" smtClean="0"/>
              <a:t/>
            </a:r>
            <a:br>
              <a:rPr lang="en-US" sz="2200" dirty="0" smtClean="0"/>
            </a:br>
            <a:r>
              <a:rPr lang="en-US" sz="2200" dirty="0" smtClean="0"/>
              <a:t>Slide </a:t>
            </a:r>
            <a:r>
              <a:rPr lang="en-US" sz="2200" dirty="0"/>
              <a:t>1 redisplays.</a:t>
            </a:r>
          </a:p>
          <a:p>
            <a:pPr marL="457200" indent="-457200">
              <a:buFont typeface="+mj-lt"/>
              <a:buAutoNum type="arabicPeriod" startAt="5"/>
            </a:pPr>
            <a:r>
              <a:rPr lang="en-US" sz="2200" dirty="0" smtClean="0"/>
              <a:t>Right</a:t>
            </a:r>
            <a:r>
              <a:rPr lang="en-US" sz="2200" dirty="0"/>
              <a:t>-click </a:t>
            </a:r>
            <a:r>
              <a:rPr lang="en-US" sz="2200" b="1" dirty="0"/>
              <a:t>anywhere on </a:t>
            </a:r>
            <a:r>
              <a:rPr lang="en-US" sz="2200" b="1" dirty="0" smtClean="0"/>
              <a:t/>
            </a:r>
            <a:br>
              <a:rPr lang="en-US" sz="2200" b="1" dirty="0" smtClean="0"/>
            </a:br>
            <a:r>
              <a:rPr lang="en-US" sz="2200" b="1" dirty="0" smtClean="0"/>
              <a:t>the </a:t>
            </a:r>
            <a:r>
              <a:rPr lang="en-US" sz="2200" b="1" dirty="0"/>
              <a:t>slide</a:t>
            </a:r>
            <a:r>
              <a:rPr lang="en-US" sz="2200" dirty="0"/>
              <a:t> to display the </a:t>
            </a:r>
            <a:r>
              <a:rPr lang="en-US" sz="2200" dirty="0" smtClean="0"/>
              <a:t/>
            </a:r>
            <a:br>
              <a:rPr lang="en-US" sz="2200" dirty="0" smtClean="0"/>
            </a:br>
            <a:r>
              <a:rPr lang="en-US" sz="2200" dirty="0" smtClean="0"/>
              <a:t>presentation </a:t>
            </a:r>
            <a:r>
              <a:rPr lang="en-US" sz="2200" dirty="0"/>
              <a:t>shortcut </a:t>
            </a:r>
            <a:r>
              <a:rPr lang="en-US" sz="2200" dirty="0" smtClean="0"/>
              <a:t/>
            </a:r>
            <a:br>
              <a:rPr lang="en-US" sz="2200" dirty="0" smtClean="0"/>
            </a:br>
            <a:r>
              <a:rPr lang="en-US" sz="2200" dirty="0" smtClean="0"/>
              <a:t>menu</a:t>
            </a:r>
            <a:r>
              <a:rPr lang="en-US" sz="2200" dirty="0"/>
              <a:t>, point to </a:t>
            </a:r>
            <a:r>
              <a:rPr lang="en-US" sz="2200" b="1" dirty="0"/>
              <a:t>Go to Slide</a:t>
            </a:r>
            <a:r>
              <a:rPr lang="en-US" sz="2200" dirty="0"/>
              <a:t>, </a:t>
            </a:r>
            <a:r>
              <a:rPr lang="en-US" sz="2200" dirty="0" smtClean="0"/>
              <a:t/>
            </a:r>
            <a:br>
              <a:rPr lang="en-US" sz="2200" dirty="0" smtClean="0"/>
            </a:br>
            <a:r>
              <a:rPr lang="en-US" sz="2200" dirty="0" smtClean="0"/>
              <a:t>and </a:t>
            </a:r>
            <a:r>
              <a:rPr lang="en-US" sz="2200" dirty="0"/>
              <a:t>then click the hidden </a:t>
            </a:r>
            <a:r>
              <a:rPr lang="en-US" sz="2200" dirty="0" smtClean="0"/>
              <a:t/>
            </a:r>
            <a:br>
              <a:rPr lang="en-US" sz="2200" dirty="0" smtClean="0"/>
            </a:br>
            <a:r>
              <a:rPr lang="en-US" sz="2200" dirty="0" smtClean="0"/>
              <a:t>slide</a:t>
            </a:r>
            <a:r>
              <a:rPr lang="en-US" sz="2200" dirty="0"/>
              <a:t>, </a:t>
            </a:r>
            <a:r>
              <a:rPr lang="en-US" sz="2200" b="1" dirty="0"/>
              <a:t>(2) Our Mission</a:t>
            </a:r>
            <a:r>
              <a:rPr lang="en-US" sz="2200" dirty="0"/>
              <a:t>, as shown </a:t>
            </a:r>
            <a:r>
              <a:rPr lang="en-US" sz="2200" dirty="0" smtClean="0"/>
              <a:t>above. </a:t>
            </a:r>
            <a:r>
              <a:rPr lang="en-US" sz="2200" dirty="0"/>
              <a:t>The hidden slide displays</a:t>
            </a:r>
            <a:r>
              <a:rPr lang="en-US" sz="2200" dirty="0" smtClean="0"/>
              <a:t>.</a:t>
            </a:r>
            <a:endParaRPr lang="en-US" sz="2200" dirty="0"/>
          </a:p>
        </p:txBody>
      </p:sp>
      <p:pic>
        <p:nvPicPr>
          <p:cNvPr id="2" name="Picture 1" descr="11.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420888"/>
            <a:ext cx="3905673" cy="286258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through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Press </a:t>
            </a:r>
            <a:r>
              <a:rPr lang="en-US" sz="2400" b="1" dirty="0"/>
              <a:t>Page Down</a:t>
            </a:r>
            <a:r>
              <a:rPr lang="en-US" sz="2400" dirty="0"/>
              <a:t> to display the next slide.</a:t>
            </a:r>
          </a:p>
          <a:p>
            <a:pPr marL="457200" indent="-457200">
              <a:buFont typeface="+mj-lt"/>
              <a:buAutoNum type="arabicPeriod" startAt="8"/>
            </a:pPr>
            <a:r>
              <a:rPr lang="en-US" sz="2400" dirty="0" smtClean="0"/>
              <a:t>Click </a:t>
            </a:r>
            <a:r>
              <a:rPr lang="en-US" sz="2400" dirty="0"/>
              <a:t>the </a:t>
            </a:r>
            <a:r>
              <a:rPr lang="en-US" sz="2400" b="1" dirty="0"/>
              <a:t>Menu</a:t>
            </a:r>
            <a:r>
              <a:rPr lang="en-US" sz="2400" dirty="0"/>
              <a:t> button in the presentation tools (the third button from the left) to display a menu similar to the presentation shortcut menu, and then click </a:t>
            </a:r>
            <a:r>
              <a:rPr lang="en-US" sz="2400" b="1" dirty="0"/>
              <a:t>Last Viewed</a:t>
            </a:r>
            <a:r>
              <a:rPr lang="en-US" sz="2400" dirty="0"/>
              <a:t>. The slide you previously viewed (slide 2) displays.</a:t>
            </a:r>
          </a:p>
          <a:p>
            <a:pPr marL="457200" indent="-457200">
              <a:buFont typeface="+mj-lt"/>
              <a:buAutoNum type="arabicPeriod" startAt="8"/>
            </a:pPr>
            <a:r>
              <a:rPr lang="en-US" sz="2400" b="1" dirty="0" smtClean="0"/>
              <a:t> </a:t>
            </a:r>
            <a:r>
              <a:rPr lang="en-US" sz="2400" dirty="0" smtClean="0"/>
              <a:t>Right</a:t>
            </a:r>
            <a:r>
              <a:rPr lang="en-US" sz="2400" dirty="0"/>
              <a:t>-click </a:t>
            </a:r>
            <a:r>
              <a:rPr lang="en-US" sz="2400" b="1" dirty="0"/>
              <a:t>the screen</a:t>
            </a:r>
            <a:r>
              <a:rPr lang="en-US" sz="2400" dirty="0"/>
              <a:t> again, then click </a:t>
            </a:r>
            <a:r>
              <a:rPr lang="en-US" sz="2400" b="1" dirty="0"/>
              <a:t>End Show</a:t>
            </a:r>
            <a:r>
              <a:rPr lang="en-US" sz="2400" dirty="0"/>
              <a:t> on the presentation shortcut menu to end the presentation.</a:t>
            </a:r>
          </a:p>
          <a:p>
            <a:r>
              <a:rPr lang="en-US" sz="2400" b="1" dirty="0" smtClean="0"/>
              <a:t>LEAVE</a:t>
            </a:r>
            <a:r>
              <a:rPr lang="en-US" sz="2400" dirty="0" smtClean="0"/>
              <a:t> </a:t>
            </a:r>
            <a:r>
              <a:rPr lang="en-US" sz="2400" dirty="0"/>
              <a:t>the presentation open to use in the next exercise.</a:t>
            </a:r>
          </a:p>
          <a:p>
            <a:r>
              <a:rPr lang="en-US" sz="2400" dirty="0"/>
              <a:t>As you work with PowerPoint, you will </a:t>
            </a:r>
            <a:r>
              <a:rPr lang="en-US" sz="2400" dirty="0" smtClean="0"/>
              <a:t>develop </a:t>
            </a:r>
            <a:r>
              <a:rPr lang="en-US" sz="2400" dirty="0"/>
              <a:t>a feel for the navigation tools that you find easiest to use. It is often more efficient, for example, to use keyboard options because they can be </a:t>
            </a:r>
            <a:r>
              <a:rPr lang="en-US" sz="2400" dirty="0" smtClean="0"/>
              <a:t>quicker.</a:t>
            </a:r>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Annotating Slides with the Pen or Highlighter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you proceed through a presentation, you may want to pause to emphasize certain points. </a:t>
            </a:r>
            <a:endParaRPr lang="en-US" sz="2400" dirty="0" smtClean="0"/>
          </a:p>
          <a:p>
            <a:r>
              <a:rPr lang="en-US" sz="2400" dirty="0" smtClean="0"/>
              <a:t>You </a:t>
            </a:r>
            <a:r>
              <a:rPr lang="en-US" sz="2400" dirty="0"/>
              <a:t>can </a:t>
            </a:r>
            <a:r>
              <a:rPr lang="en-US" sz="2400" b="1" i="1" dirty="0"/>
              <a:t>annotate</a:t>
            </a:r>
            <a:r>
              <a:rPr lang="en-US" sz="2400" dirty="0"/>
              <a:t> (write) directly </a:t>
            </a:r>
            <a:r>
              <a:rPr lang="en-US" sz="2400" dirty="0" smtClean="0"/>
              <a:t/>
            </a:r>
            <a:br>
              <a:rPr lang="en-US" sz="2400" dirty="0" smtClean="0"/>
            </a:br>
            <a:r>
              <a:rPr lang="en-US" sz="2400" dirty="0" smtClean="0"/>
              <a:t>on </a:t>
            </a:r>
            <a:r>
              <a:rPr lang="en-US" sz="2400" dirty="0"/>
              <a:t>a slide with the annotation </a:t>
            </a:r>
            <a:r>
              <a:rPr lang="en-US" sz="2400" dirty="0" smtClean="0"/>
              <a:t/>
            </a:r>
            <a:br>
              <a:rPr lang="en-US" sz="2400" dirty="0" smtClean="0"/>
            </a:br>
            <a:r>
              <a:rPr lang="en-US" sz="2400" dirty="0" smtClean="0"/>
              <a:t>tools </a:t>
            </a:r>
            <a:r>
              <a:rPr lang="en-US" sz="2400" dirty="0"/>
              <a:t>in PowerPoint. You can </a:t>
            </a:r>
            <a:r>
              <a:rPr lang="en-US" sz="2400" dirty="0" smtClean="0"/>
              <a:t/>
            </a:r>
            <a:br>
              <a:rPr lang="en-US" sz="2400" dirty="0" smtClean="0"/>
            </a:br>
            <a:r>
              <a:rPr lang="en-US" sz="2400" dirty="0" smtClean="0"/>
              <a:t>control </a:t>
            </a:r>
            <a:r>
              <a:rPr lang="en-US" sz="2400" dirty="0"/>
              <a:t>these tools, including </a:t>
            </a:r>
            <a:r>
              <a:rPr lang="en-US" sz="2400" dirty="0" smtClean="0"/>
              <a:t/>
            </a:r>
            <a:br>
              <a:rPr lang="en-US" sz="2400" dirty="0" smtClean="0"/>
            </a:br>
            <a:r>
              <a:rPr lang="en-US" sz="2400" dirty="0" smtClean="0"/>
              <a:t>setting </a:t>
            </a:r>
            <a:r>
              <a:rPr lang="en-US" sz="2400" dirty="0"/>
              <a:t>the color and width of </a:t>
            </a:r>
            <a:r>
              <a:rPr lang="en-US" sz="2400" dirty="0" smtClean="0"/>
              <a:t/>
            </a:r>
            <a:br>
              <a:rPr lang="en-US" sz="2400" dirty="0" smtClean="0"/>
            </a:br>
            <a:r>
              <a:rPr lang="en-US" sz="2400" dirty="0" smtClean="0"/>
              <a:t>the </a:t>
            </a:r>
            <a:r>
              <a:rPr lang="en-US" sz="2400" dirty="0"/>
              <a:t>onscreen pen, via the Pen </a:t>
            </a:r>
            <a:r>
              <a:rPr lang="en-US" sz="2400" dirty="0" smtClean="0"/>
              <a:t/>
            </a:r>
            <a:br>
              <a:rPr lang="en-US" sz="2400" dirty="0" smtClean="0"/>
            </a:br>
            <a:r>
              <a:rPr lang="en-US" sz="2400" dirty="0" smtClean="0"/>
              <a:t>menu </a:t>
            </a:r>
            <a:r>
              <a:rPr lang="en-US" sz="2400" dirty="0"/>
              <a:t>in the presentation tools </a:t>
            </a:r>
            <a:r>
              <a:rPr lang="en-US" sz="2400" dirty="0" smtClean="0"/>
              <a:t/>
            </a:r>
            <a:br>
              <a:rPr lang="en-US" sz="2400" dirty="0" smtClean="0"/>
            </a:br>
            <a:r>
              <a:rPr lang="en-US" sz="2400" dirty="0" smtClean="0"/>
              <a:t>(see figure above)</a:t>
            </a:r>
            <a:r>
              <a:rPr lang="en-US" sz="2400" dirty="0"/>
              <a:t>. Various pen types, thicknesses, and colors are available. In the following exercise you create ink annotations during a slide show</a:t>
            </a:r>
            <a:r>
              <a:rPr lang="en-US" sz="2400" dirty="0" smtClean="0"/>
              <a:t>.</a:t>
            </a:r>
            <a:endParaRPr lang="en-US" sz="2400" dirty="0"/>
          </a:p>
        </p:txBody>
      </p:sp>
      <p:pic>
        <p:nvPicPr>
          <p:cNvPr id="2" name="Picture 1" descr="11.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760" y="2348782"/>
            <a:ext cx="3366636" cy="272970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Annotating Slides with the Pen or Highlighter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PowerPoint offers three different annotation pen options: Ball Point Pen, Felt Tip Pen, and Highlighter. These pen options have pointer sizes that roughly ­correspond to the actual writing instruments. You can change the ink color for any of the pen options.</a:t>
            </a:r>
          </a:p>
          <a:p>
            <a:r>
              <a:rPr lang="en-US" sz="2400" dirty="0"/>
              <a:t>The Black Screen and White Screen options allow you to replace the current slide with a black or white screen that you can use for annotations or to cover the current material if you want to keep it under wraps while you are discussing some other issue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Annotate Slides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Press </a:t>
            </a:r>
            <a:r>
              <a:rPr lang="en-US" sz="2400" b="1" dirty="0"/>
              <a:t>F5</a:t>
            </a:r>
            <a:r>
              <a:rPr lang="en-US" sz="2400" dirty="0"/>
              <a:t> to start the presentation from slide 1, type </a:t>
            </a:r>
            <a:r>
              <a:rPr lang="en-US" sz="2400" b="1" dirty="0"/>
              <a:t>7</a:t>
            </a:r>
            <a:r>
              <a:rPr lang="en-US" sz="2400" dirty="0"/>
              <a:t>, and press </a:t>
            </a:r>
            <a:r>
              <a:rPr lang="en-US" sz="2400" b="1" dirty="0"/>
              <a:t>Enter</a:t>
            </a:r>
            <a:r>
              <a:rPr lang="en-US" sz="2400" dirty="0"/>
              <a:t>. Slide 7 appears. </a:t>
            </a:r>
          </a:p>
          <a:p>
            <a:pPr marL="457200" indent="-457200">
              <a:buFont typeface="+mj-lt"/>
              <a:buAutoNum type="arabicPeriod"/>
            </a:pPr>
            <a:r>
              <a:rPr lang="en-US" sz="2400" dirty="0" smtClean="0"/>
              <a:t>Click </a:t>
            </a:r>
            <a:r>
              <a:rPr lang="en-US" sz="2400" dirty="0"/>
              <a:t>the mouse button until all seven bullet items display on the slide.</a:t>
            </a:r>
          </a:p>
          <a:p>
            <a:pPr marL="457200" indent="-457200">
              <a:buFont typeface="+mj-lt"/>
              <a:buAutoNum type="arabicPeriod"/>
            </a:pPr>
            <a:r>
              <a:rPr lang="en-US" sz="2400" dirty="0" smtClean="0"/>
              <a:t>Right</a:t>
            </a:r>
            <a:r>
              <a:rPr lang="en-US" sz="2400" dirty="0"/>
              <a:t>-click </a:t>
            </a:r>
            <a:r>
              <a:rPr lang="en-US" sz="2400" b="1" dirty="0"/>
              <a:t>the slide</a:t>
            </a:r>
            <a:r>
              <a:rPr lang="en-US" sz="2400" dirty="0"/>
              <a:t>, point to </a:t>
            </a:r>
            <a:r>
              <a:rPr lang="en-US" sz="2400" b="1" dirty="0"/>
              <a:t>Pointer Options</a:t>
            </a:r>
            <a:r>
              <a:rPr lang="en-US" sz="2400" dirty="0"/>
              <a:t>, and click </a:t>
            </a:r>
            <a:r>
              <a:rPr lang="en-US" sz="2400" b="1" dirty="0"/>
              <a:t>Felt Tip Pen</a:t>
            </a:r>
            <a:r>
              <a:rPr lang="en-US" sz="2400" dirty="0"/>
              <a:t>. The pointer changes to a small, round, red pen pointer.</a:t>
            </a:r>
          </a:p>
          <a:p>
            <a:pPr marL="457200" indent="-457200">
              <a:buFont typeface="+mj-lt"/>
              <a:buAutoNum type="arabicPeriod"/>
            </a:pPr>
            <a:r>
              <a:rPr lang="en-US" sz="2400" dirty="0" smtClean="0"/>
              <a:t>Right</a:t>
            </a:r>
            <a:r>
              <a:rPr lang="en-US" sz="2400" dirty="0"/>
              <a:t>-click </a:t>
            </a:r>
            <a:r>
              <a:rPr lang="en-US" sz="2400" b="1" dirty="0"/>
              <a:t>the slide</a:t>
            </a:r>
            <a:r>
              <a:rPr lang="en-US" sz="2400" dirty="0"/>
              <a:t>, point to </a:t>
            </a:r>
            <a:r>
              <a:rPr lang="en-US" sz="2400" b="1" dirty="0"/>
              <a:t>Pointer Options</a:t>
            </a:r>
            <a:r>
              <a:rPr lang="en-US" sz="2400" dirty="0"/>
              <a:t>, and click </a:t>
            </a:r>
            <a:r>
              <a:rPr lang="en-US" sz="2400" b="1" dirty="0"/>
              <a:t>Ink Color</a:t>
            </a:r>
            <a:r>
              <a:rPr lang="en-US" sz="2400" dirty="0"/>
              <a:t>. Then click </a:t>
            </a:r>
            <a:r>
              <a:rPr lang="en-US" sz="2400" b="1" dirty="0"/>
              <a:t>Orange</a:t>
            </a:r>
            <a:r>
              <a:rPr lang="en-US" sz="2400" dirty="0"/>
              <a:t> in the Standard Colors palette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Annotate Slides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Use </a:t>
            </a:r>
            <a:r>
              <a:rPr lang="en-US" sz="2400" dirty="0"/>
              <a:t>the pen pointer </a:t>
            </a:r>
            <a:r>
              <a:rPr lang="en-US" sz="2400" dirty="0" smtClean="0"/>
              <a:t/>
            </a:r>
            <a:br>
              <a:rPr lang="en-US" sz="2400" dirty="0" smtClean="0"/>
            </a:br>
            <a:r>
              <a:rPr lang="en-US" sz="2400" dirty="0" smtClean="0"/>
              <a:t>to </a:t>
            </a:r>
            <a:r>
              <a:rPr lang="en-US" sz="2400" dirty="0"/>
              <a:t>circle the value for </a:t>
            </a:r>
            <a:r>
              <a:rPr lang="en-US" sz="2400" dirty="0" smtClean="0"/>
              <a:t/>
            </a:r>
            <a:br>
              <a:rPr lang="en-US" sz="2400" dirty="0" smtClean="0"/>
            </a:br>
            <a:r>
              <a:rPr lang="en-US" sz="2400" dirty="0" smtClean="0"/>
              <a:t>site </a:t>
            </a:r>
            <a:r>
              <a:rPr lang="en-US" sz="2400" dirty="0"/>
              <a:t>preparation, </a:t>
            </a:r>
            <a:r>
              <a:rPr lang="en-US" sz="2400" dirty="0" smtClean="0"/>
              <a:t/>
            </a:r>
            <a:br>
              <a:rPr lang="en-US" sz="2400" dirty="0" smtClean="0"/>
            </a:br>
            <a:r>
              <a:rPr lang="en-US" sz="2400" dirty="0" smtClean="0"/>
              <a:t>$</a:t>
            </a:r>
            <a:r>
              <a:rPr lang="en-US" sz="2400" dirty="0"/>
              <a:t>1,125,500, as </a:t>
            </a:r>
            <a:r>
              <a:rPr lang="en-US" sz="2400" dirty="0" smtClean="0"/>
              <a:t/>
            </a:r>
            <a:br>
              <a:rPr lang="en-US" sz="2400" dirty="0" smtClean="0"/>
            </a:br>
            <a:r>
              <a:rPr lang="en-US" sz="2400" dirty="0" smtClean="0"/>
              <a:t>shown at right.</a:t>
            </a:r>
            <a:endParaRPr lang="en-US" sz="2400" dirty="0"/>
          </a:p>
          <a:p>
            <a:pPr marL="457200" indent="-457200">
              <a:buFont typeface="+mj-lt"/>
              <a:buAutoNum type="arabicPeriod" startAt="5"/>
            </a:pPr>
            <a:r>
              <a:rPr lang="en-US" sz="2400" dirty="0" smtClean="0"/>
              <a:t>Press </a:t>
            </a:r>
            <a:r>
              <a:rPr lang="en-US" sz="2400" dirty="0"/>
              <a:t>the B key on </a:t>
            </a:r>
            <a:r>
              <a:rPr lang="en-US" sz="2400" dirty="0" smtClean="0"/>
              <a:t/>
            </a:r>
            <a:br>
              <a:rPr lang="en-US" sz="2400" dirty="0" smtClean="0"/>
            </a:br>
            <a:r>
              <a:rPr lang="en-US" sz="2400" dirty="0" smtClean="0"/>
              <a:t>the </a:t>
            </a:r>
            <a:r>
              <a:rPr lang="en-US" sz="2400" dirty="0"/>
              <a:t>keyboard. The </a:t>
            </a:r>
            <a:r>
              <a:rPr lang="en-US" sz="2400" dirty="0" smtClean="0"/>
              <a:t/>
            </a:r>
            <a:br>
              <a:rPr lang="en-US" sz="2400" dirty="0" smtClean="0"/>
            </a:br>
            <a:r>
              <a:rPr lang="en-US" sz="2400" dirty="0" smtClean="0"/>
              <a:t>screen </a:t>
            </a:r>
            <a:r>
              <a:rPr lang="en-US" sz="2400" dirty="0"/>
              <a:t>is blacked </a:t>
            </a:r>
            <a:r>
              <a:rPr lang="en-US" sz="2400" dirty="0" smtClean="0"/>
              <a:t/>
            </a:r>
            <a:br>
              <a:rPr lang="en-US" sz="2400" dirty="0" smtClean="0"/>
            </a:br>
            <a:r>
              <a:rPr lang="en-US" sz="2400" dirty="0" smtClean="0"/>
              <a:t>out </a:t>
            </a:r>
            <a:r>
              <a:rPr lang="en-US" sz="2400" dirty="0"/>
              <a:t>so you can </a:t>
            </a:r>
            <a:r>
              <a:rPr lang="en-US" sz="2400" dirty="0" smtClean="0"/>
              <a:t/>
            </a:r>
            <a:br>
              <a:rPr lang="en-US" sz="2400" dirty="0" smtClean="0"/>
            </a:br>
            <a:r>
              <a:rPr lang="en-US" sz="2400" dirty="0" smtClean="0"/>
              <a:t>annotate </a:t>
            </a:r>
            <a:r>
              <a:rPr lang="en-US" sz="2400" dirty="0"/>
              <a:t>without the </a:t>
            </a:r>
            <a:r>
              <a:rPr lang="en-US" sz="2400" dirty="0" smtClean="0"/>
              <a:t/>
            </a:r>
            <a:br>
              <a:rPr lang="en-US" sz="2400" dirty="0" smtClean="0"/>
            </a:br>
            <a:r>
              <a:rPr lang="en-US" sz="2400" dirty="0" smtClean="0"/>
              <a:t>distraction </a:t>
            </a:r>
            <a:r>
              <a:rPr lang="en-US" sz="2400" dirty="0"/>
              <a:t>of the slide material</a:t>
            </a:r>
            <a:r>
              <a:rPr lang="en-US" sz="2400" dirty="0" smtClean="0"/>
              <a:t>.</a:t>
            </a:r>
            <a:endParaRPr lang="en-US" sz="2400" dirty="0"/>
          </a:p>
        </p:txBody>
      </p:sp>
      <p:pic>
        <p:nvPicPr>
          <p:cNvPr id="2" name="Picture 1" descr="11.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1556792"/>
            <a:ext cx="4782558" cy="361696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Select Slide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Click </a:t>
            </a:r>
            <a:r>
              <a:rPr lang="en-US" sz="2200" b="1" dirty="0"/>
              <a:t>Portrait</a:t>
            </a:r>
            <a:r>
              <a:rPr lang="en-US" sz="2200" dirty="0"/>
              <a:t> in the Slides </a:t>
            </a:r>
            <a:r>
              <a:rPr lang="en-US" sz="2200" dirty="0" smtClean="0"/>
              <a:t/>
            </a:r>
            <a:br>
              <a:rPr lang="en-US" sz="2200" dirty="0" smtClean="0"/>
            </a:br>
            <a:r>
              <a:rPr lang="en-US" sz="2200" dirty="0" smtClean="0"/>
              <a:t>area </a:t>
            </a:r>
            <a:r>
              <a:rPr lang="en-US" sz="2200" dirty="0"/>
              <a:t>of the dialog box. Note </a:t>
            </a:r>
            <a:r>
              <a:rPr lang="en-US" sz="2200" dirty="0" smtClean="0"/>
              <a:t/>
            </a:r>
            <a:br>
              <a:rPr lang="en-US" sz="2200" dirty="0" smtClean="0"/>
            </a:br>
            <a:r>
              <a:rPr lang="en-US" sz="2200" dirty="0" smtClean="0"/>
              <a:t>that </a:t>
            </a:r>
            <a:r>
              <a:rPr lang="en-US" sz="2200" dirty="0"/>
              <a:t>the width and height </a:t>
            </a:r>
            <a:r>
              <a:rPr lang="en-US" sz="2200" dirty="0" smtClean="0"/>
              <a:t/>
            </a:r>
            <a:br>
              <a:rPr lang="en-US" sz="2200" dirty="0" smtClean="0"/>
            </a:br>
            <a:r>
              <a:rPr lang="en-US" sz="2200" dirty="0" smtClean="0"/>
              <a:t>measurements </a:t>
            </a:r>
            <a:r>
              <a:rPr lang="en-US" sz="2200" dirty="0"/>
              <a:t>reverse.</a:t>
            </a:r>
          </a:p>
          <a:p>
            <a:pPr marL="457200" indent="-457200">
              <a:buFont typeface="+mj-lt"/>
              <a:buAutoNum type="arabicPeriod" startAt="4"/>
            </a:pPr>
            <a:r>
              <a:rPr lang="en-US" sz="2200" dirty="0" smtClean="0"/>
              <a:t>Click </a:t>
            </a:r>
            <a:r>
              <a:rPr lang="en-US" sz="2200" b="1" dirty="0"/>
              <a:t>Landscape</a:t>
            </a:r>
            <a:r>
              <a:rPr lang="en-US" sz="2200" dirty="0"/>
              <a:t> in the </a:t>
            </a:r>
            <a:r>
              <a:rPr lang="en-US" sz="2200" dirty="0" smtClean="0"/>
              <a:t>Notes</a:t>
            </a:r>
            <a:r>
              <a:rPr lang="en-US" sz="2200" dirty="0"/>
              <a:t>, </a:t>
            </a:r>
            <a:r>
              <a:rPr lang="en-US" sz="2200" dirty="0" smtClean="0"/>
              <a:t/>
            </a:r>
            <a:br>
              <a:rPr lang="en-US" sz="2200" dirty="0" smtClean="0"/>
            </a:br>
            <a:r>
              <a:rPr lang="en-US" sz="2200" dirty="0" smtClean="0"/>
              <a:t>Handouts </a:t>
            </a:r>
            <a:r>
              <a:rPr lang="en-US" sz="2200" dirty="0"/>
              <a:t>&amp; Outline </a:t>
            </a:r>
            <a:r>
              <a:rPr lang="en-US" sz="2200" dirty="0" smtClean="0"/>
              <a:t>area</a:t>
            </a:r>
            <a:r>
              <a:rPr lang="en-US" sz="2200" dirty="0"/>
              <a:t>.</a:t>
            </a:r>
          </a:p>
          <a:p>
            <a:pPr marL="457200" indent="-457200">
              <a:buFont typeface="+mj-lt"/>
              <a:buAutoNum type="arabicPeriod" startAt="4"/>
            </a:pPr>
            <a:r>
              <a:rPr lang="en-US" sz="2200" dirty="0" smtClean="0"/>
              <a:t>Click </a:t>
            </a:r>
            <a:r>
              <a:rPr lang="en-US" sz="2200" b="1" dirty="0"/>
              <a:t>OK</a:t>
            </a:r>
            <a:r>
              <a:rPr lang="en-US" sz="2200" dirty="0"/>
              <a:t>. The slides are </a:t>
            </a:r>
            <a:r>
              <a:rPr lang="en-US" sz="2200" dirty="0" smtClean="0"/>
              <a:t>now </a:t>
            </a:r>
            <a:br>
              <a:rPr lang="en-US" sz="2200" dirty="0" smtClean="0"/>
            </a:br>
            <a:r>
              <a:rPr lang="en-US" sz="2200" dirty="0" smtClean="0"/>
              <a:t>taller </a:t>
            </a:r>
            <a:r>
              <a:rPr lang="en-US" sz="2200" dirty="0"/>
              <a:t>than they are </a:t>
            </a:r>
            <a:r>
              <a:rPr lang="en-US" sz="2200" dirty="0" smtClean="0"/>
              <a:t>wide</a:t>
            </a:r>
            <a:r>
              <a:rPr lang="en-US" sz="2200" dirty="0"/>
              <a:t>, as </a:t>
            </a:r>
            <a:r>
              <a:rPr lang="en-US" sz="2200" dirty="0" smtClean="0"/>
              <a:t/>
            </a:r>
            <a:br>
              <a:rPr lang="en-US" sz="2200" dirty="0" smtClean="0"/>
            </a:br>
            <a:r>
              <a:rPr lang="en-US" sz="2200" dirty="0" smtClean="0"/>
              <a:t>shown above.</a:t>
            </a:r>
            <a:endParaRPr lang="en-US" sz="2200" dirty="0"/>
          </a:p>
          <a:p>
            <a:pPr marL="457200" indent="-457200">
              <a:buFont typeface="+mj-lt"/>
              <a:buAutoNum type="arabicPeriod" startAt="4"/>
            </a:pPr>
            <a:r>
              <a:rPr lang="en-US" sz="2200" dirty="0" smtClean="0"/>
              <a:t>Click </a:t>
            </a:r>
            <a:r>
              <a:rPr lang="en-US" sz="2200" dirty="0"/>
              <a:t>the </a:t>
            </a:r>
            <a:r>
              <a:rPr lang="en-US" sz="2200" b="1" dirty="0"/>
              <a:t>Slide Orientation</a:t>
            </a:r>
            <a:r>
              <a:rPr lang="en-US" sz="2200" dirty="0"/>
              <a:t> button in the Page Setup group, and then click </a:t>
            </a:r>
            <a:r>
              <a:rPr lang="en-US" sz="2200" b="1" dirty="0"/>
              <a:t>Landscape</a:t>
            </a:r>
            <a:r>
              <a:rPr lang="en-US" sz="2200" dirty="0"/>
              <a:t>. The slides return to </a:t>
            </a:r>
            <a:r>
              <a:rPr lang="en-US" sz="2200" dirty="0" smtClean="0"/>
              <a:t>landscape.</a:t>
            </a:r>
          </a:p>
          <a:p>
            <a:pPr marL="457200" indent="-457200">
              <a:buFont typeface="+mj-lt"/>
              <a:buAutoNum type="arabicPeriod" startAt="4"/>
            </a:pPr>
            <a:r>
              <a:rPr lang="en-US" sz="2200" b="1" dirty="0" smtClean="0"/>
              <a:t>SAVE</a:t>
            </a:r>
            <a:r>
              <a:rPr lang="en-US" sz="2200" dirty="0" smtClean="0"/>
              <a:t> </a:t>
            </a:r>
            <a:r>
              <a:rPr lang="en-US" sz="2200" dirty="0"/>
              <a:t>the presentation.</a:t>
            </a:r>
          </a:p>
          <a:p>
            <a:r>
              <a:rPr lang="en-US" sz="2200" b="1" dirty="0"/>
              <a:t>LEAVE</a:t>
            </a:r>
            <a:r>
              <a:rPr lang="en-US" sz="2200" dirty="0"/>
              <a:t> the presentation open to use in the next exercise.</a:t>
            </a:r>
          </a:p>
          <a:p>
            <a:endParaRPr lang="en-US" sz="2400" dirty="0"/>
          </a:p>
        </p:txBody>
      </p:sp>
      <p:pic>
        <p:nvPicPr>
          <p:cNvPr id="2" name="Picture 1" descr="11.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1200" y="1628800"/>
            <a:ext cx="4073963" cy="306700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Annotate Slides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Use </a:t>
            </a:r>
            <a:r>
              <a:rPr lang="en-US" sz="2400" dirty="0"/>
              <a:t>the pen pointer to draw a large U.S. currency symbol ($) in the middle of the slide.</a:t>
            </a:r>
          </a:p>
          <a:p>
            <a:pPr marL="457200" indent="-457200">
              <a:buFont typeface="+mj-lt"/>
              <a:buAutoNum type="arabicPeriod" startAt="7"/>
            </a:pPr>
            <a:r>
              <a:rPr lang="en-US" sz="2400" dirty="0" smtClean="0"/>
              <a:t>Right</a:t>
            </a:r>
            <a:r>
              <a:rPr lang="en-US" sz="2400" dirty="0"/>
              <a:t>-click </a:t>
            </a:r>
            <a:r>
              <a:rPr lang="en-US" sz="2400" b="1" dirty="0"/>
              <a:t>the slide</a:t>
            </a:r>
            <a:r>
              <a:rPr lang="en-US" sz="2400" dirty="0"/>
              <a:t>, point to </a:t>
            </a:r>
            <a:r>
              <a:rPr lang="en-US" sz="2400" b="1" dirty="0"/>
              <a:t>Screen</a:t>
            </a:r>
            <a:r>
              <a:rPr lang="en-US" sz="2400" dirty="0"/>
              <a:t>, and click </a:t>
            </a:r>
            <a:r>
              <a:rPr lang="en-US" sz="2400" b="1" dirty="0"/>
              <a:t>Unblack Screen</a:t>
            </a:r>
            <a:r>
              <a:rPr lang="en-US" sz="2400" dirty="0"/>
              <a:t>. The slide background is restored and the annotation disappears.</a:t>
            </a:r>
          </a:p>
          <a:p>
            <a:pPr marL="457200" indent="-457200">
              <a:buFont typeface="+mj-lt"/>
              <a:buAutoNum type="arabicPeriod" startAt="7"/>
            </a:pPr>
            <a:r>
              <a:rPr lang="en-US" sz="2400" dirty="0" smtClean="0"/>
              <a:t>Click </a:t>
            </a:r>
            <a:r>
              <a:rPr lang="en-US" sz="2400" dirty="0"/>
              <a:t>the </a:t>
            </a:r>
            <a:r>
              <a:rPr lang="en-US" sz="2400" b="1" dirty="0"/>
              <a:t>Pointer Options</a:t>
            </a:r>
            <a:r>
              <a:rPr lang="en-US" sz="2400" dirty="0"/>
              <a:t> button in the presentation tools (the second tool from the left) and click </a:t>
            </a:r>
            <a:r>
              <a:rPr lang="en-US" sz="2400" b="1" dirty="0"/>
              <a:t>Arrow</a:t>
            </a:r>
            <a:r>
              <a:rPr lang="en-US" sz="2400" dirty="0"/>
              <a:t>. The arrow pointer is restored.</a:t>
            </a:r>
          </a:p>
          <a:p>
            <a:pPr marL="457200" indent="-457200">
              <a:buFont typeface="+mj-lt"/>
              <a:buAutoNum type="arabicPeriod" startAt="7"/>
            </a:pPr>
            <a:r>
              <a:rPr lang="en-US" sz="2400" b="1" dirty="0" smtClean="0"/>
              <a:t> </a:t>
            </a:r>
            <a:r>
              <a:rPr lang="en-US" sz="2400" dirty="0" smtClean="0"/>
              <a:t>Click </a:t>
            </a:r>
            <a:r>
              <a:rPr lang="en-US" sz="2400" dirty="0"/>
              <a:t>or press </a:t>
            </a:r>
            <a:r>
              <a:rPr lang="en-US" sz="2400" b="1" dirty="0"/>
              <a:t>Enter</a:t>
            </a:r>
            <a:r>
              <a:rPr lang="en-US" sz="2400" dirty="0"/>
              <a:t> to go to slide 8.</a:t>
            </a:r>
          </a:p>
          <a:p>
            <a:pPr marL="457200" indent="-457200">
              <a:buFont typeface="+mj-lt"/>
              <a:buAutoNum type="arabicPeriod" startAt="7"/>
            </a:pPr>
            <a:r>
              <a:rPr lang="en-US" sz="2400" b="1" dirty="0" smtClean="0"/>
              <a:t> </a:t>
            </a:r>
            <a:r>
              <a:rPr lang="en-US" sz="2400" dirty="0" smtClean="0"/>
              <a:t>Click </a:t>
            </a:r>
            <a:r>
              <a:rPr lang="en-US" sz="2400" dirty="0"/>
              <a:t>or press </a:t>
            </a:r>
            <a:r>
              <a:rPr lang="en-US" sz="2400" b="1" dirty="0"/>
              <a:t>Enter</a:t>
            </a:r>
            <a:r>
              <a:rPr lang="en-US" sz="2400" dirty="0"/>
              <a:t> eight times to display all eight bullet items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Annotate Slides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400" b="1" dirty="0" smtClean="0"/>
              <a:t> </a:t>
            </a:r>
            <a:r>
              <a:rPr lang="en-US" sz="2400" dirty="0" smtClean="0"/>
              <a:t>Click </a:t>
            </a:r>
            <a:r>
              <a:rPr lang="en-US" sz="2400" dirty="0"/>
              <a:t>the </a:t>
            </a:r>
            <a:r>
              <a:rPr lang="en-US" sz="2400" b="1" dirty="0"/>
              <a:t>Pointer Options</a:t>
            </a:r>
            <a:r>
              <a:rPr lang="en-US" sz="2400" dirty="0"/>
              <a:t> </a:t>
            </a:r>
            <a:r>
              <a:rPr lang="en-US" sz="2400" dirty="0" smtClean="0"/>
              <a:t/>
            </a:r>
            <a:br>
              <a:rPr lang="en-US" sz="2400" dirty="0" smtClean="0"/>
            </a:br>
            <a:r>
              <a:rPr lang="en-US" sz="2400" dirty="0" smtClean="0"/>
              <a:t>button </a:t>
            </a:r>
            <a:r>
              <a:rPr lang="en-US" sz="2400" dirty="0"/>
              <a:t>in the presentation </a:t>
            </a:r>
            <a:r>
              <a:rPr lang="en-US" sz="2400" dirty="0" smtClean="0"/>
              <a:t/>
            </a:r>
            <a:br>
              <a:rPr lang="en-US" sz="2400" dirty="0" smtClean="0"/>
            </a:br>
            <a:r>
              <a:rPr lang="en-US" sz="2400" dirty="0" smtClean="0"/>
              <a:t>tools</a:t>
            </a:r>
            <a:r>
              <a:rPr lang="en-US" sz="2400" dirty="0"/>
              <a:t>, and then click </a:t>
            </a:r>
            <a:r>
              <a:rPr lang="en-US" sz="2400" dirty="0" smtClean="0"/>
              <a:t/>
            </a:r>
            <a:br>
              <a:rPr lang="en-US" sz="2400" dirty="0" smtClean="0"/>
            </a:br>
            <a:r>
              <a:rPr lang="en-US" sz="2400" b="1" dirty="0" smtClean="0"/>
              <a:t>Highlighter</a:t>
            </a:r>
            <a:r>
              <a:rPr lang="en-US" sz="2400" dirty="0"/>
              <a:t>. Drag the </a:t>
            </a:r>
            <a:r>
              <a:rPr lang="en-US" sz="2400" dirty="0" smtClean="0"/>
              <a:t/>
            </a:r>
            <a:br>
              <a:rPr lang="en-US" sz="2400" dirty="0" smtClean="0"/>
            </a:br>
            <a:r>
              <a:rPr lang="en-US" sz="2400" dirty="0" smtClean="0"/>
              <a:t>highlighter </a:t>
            </a:r>
            <a:r>
              <a:rPr lang="en-US" sz="2400" dirty="0"/>
              <a:t>pointer across </a:t>
            </a:r>
            <a:r>
              <a:rPr lang="en-US" sz="2400" dirty="0" smtClean="0"/>
              <a:t/>
            </a:r>
            <a:br>
              <a:rPr lang="en-US" sz="2400" dirty="0" smtClean="0"/>
            </a:br>
            <a:r>
              <a:rPr lang="en-US" sz="2400" dirty="0" smtClean="0"/>
              <a:t>the </a:t>
            </a:r>
            <a:r>
              <a:rPr lang="en-US" sz="2400" i="1" dirty="0"/>
              <a:t>Weather</a:t>
            </a:r>
            <a:r>
              <a:rPr lang="en-US" sz="2400" dirty="0"/>
              <a:t> bullet item </a:t>
            </a:r>
            <a:r>
              <a:rPr lang="en-US" sz="2400" dirty="0" smtClean="0"/>
              <a:t/>
            </a:r>
            <a:br>
              <a:rPr lang="en-US" sz="2400" dirty="0" smtClean="0"/>
            </a:br>
            <a:r>
              <a:rPr lang="en-US" sz="2400" dirty="0" smtClean="0"/>
              <a:t>to </a:t>
            </a:r>
            <a:r>
              <a:rPr lang="en-US" sz="2400" dirty="0"/>
              <a:t>highlight it, as shown </a:t>
            </a:r>
            <a:r>
              <a:rPr lang="en-US" sz="2400" dirty="0" smtClean="0"/>
              <a:t/>
            </a:r>
            <a:br>
              <a:rPr lang="en-US" sz="2400" dirty="0" smtClean="0"/>
            </a:br>
            <a:r>
              <a:rPr lang="en-US" sz="2400" dirty="0" smtClean="0"/>
              <a:t>at right.</a:t>
            </a:r>
            <a:endParaRPr lang="en-US" sz="2400" dirty="0"/>
          </a:p>
          <a:p>
            <a:pPr marL="457200" indent="-457200">
              <a:buFont typeface="+mj-lt"/>
              <a:buAutoNum type="arabicPeriod" startAt="12"/>
            </a:pPr>
            <a:r>
              <a:rPr lang="en-US" sz="2400" b="1" dirty="0" smtClean="0"/>
              <a:t> </a:t>
            </a:r>
            <a:r>
              <a:rPr lang="en-US" sz="2400" dirty="0" smtClean="0"/>
              <a:t>Click </a:t>
            </a:r>
            <a:r>
              <a:rPr lang="en-US" sz="2400" dirty="0"/>
              <a:t>the </a:t>
            </a:r>
            <a:r>
              <a:rPr lang="en-US" sz="2400" b="1" dirty="0"/>
              <a:t>Pointer Options</a:t>
            </a:r>
            <a:r>
              <a:rPr lang="en-US" sz="2400" dirty="0"/>
              <a:t> button, and then click </a:t>
            </a:r>
            <a:r>
              <a:rPr lang="en-US" sz="2400" b="1" dirty="0"/>
              <a:t>Erase All Ink on Slide</a:t>
            </a:r>
            <a:r>
              <a:rPr lang="en-US" sz="2400" dirty="0"/>
              <a:t>. The highlight you added is removed.</a:t>
            </a:r>
          </a:p>
          <a:p>
            <a:pPr marL="457200" indent="-457200">
              <a:buFont typeface="+mj-lt"/>
              <a:buAutoNum type="arabicPeriod" startAt="12"/>
            </a:pPr>
            <a:r>
              <a:rPr lang="en-US" sz="2400" b="1" dirty="0" smtClean="0"/>
              <a:t> </a:t>
            </a:r>
            <a:r>
              <a:rPr lang="en-US" sz="2400" dirty="0" smtClean="0"/>
              <a:t>End </a:t>
            </a:r>
            <a:r>
              <a:rPr lang="en-US" sz="2400" dirty="0"/>
              <a:t>the slide show. When asked if you want to keep your annotations, click </a:t>
            </a:r>
            <a:r>
              <a:rPr lang="en-US" sz="2400" b="1" dirty="0"/>
              <a:t>Keep.</a:t>
            </a:r>
            <a:endParaRPr lang="en-US" sz="2400" dirty="0"/>
          </a:p>
          <a:p>
            <a:endParaRPr lang="en-US" sz="2400" dirty="0"/>
          </a:p>
          <a:p>
            <a:endParaRPr lang="en-US" sz="2400" dirty="0"/>
          </a:p>
        </p:txBody>
      </p:sp>
      <p:pic>
        <p:nvPicPr>
          <p:cNvPr id="2" name="Picture 1" descr="11.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1628800"/>
            <a:ext cx="3896638" cy="293836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Annotate Slides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5"/>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a:t>When you reach the end of the presentation (or end it early), if you have created any annotations, you are prompted to either save or discard them. </a:t>
            </a:r>
            <a:endParaRPr lang="en-US" sz="2400" dirty="0" smtClean="0"/>
          </a:p>
          <a:p>
            <a:r>
              <a:rPr lang="en-US" sz="2400" dirty="0" smtClean="0"/>
              <a:t>If </a:t>
            </a:r>
            <a:r>
              <a:rPr lang="en-US" sz="2400" dirty="0"/>
              <a:t>you save them, they are saved on the slide as </a:t>
            </a:r>
            <a:r>
              <a:rPr lang="en-US" sz="2400" b="1" i="1" dirty="0"/>
              <a:t>ink</a:t>
            </a:r>
            <a:r>
              <a:rPr lang="en-US" sz="2400" dirty="0"/>
              <a:t>, which is similar to a drawing you might do with the Shapes tool.  </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Editing Ink Annotations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move and delete individual annotations on slides as you would any other graphics, and you can also manage ink with the Ink Tools Pens tab. </a:t>
            </a:r>
            <a:endParaRPr lang="en-US" sz="2400" dirty="0" smtClean="0"/>
          </a:p>
          <a:p>
            <a:r>
              <a:rPr lang="en-US" sz="2400" dirty="0" smtClean="0"/>
              <a:t>In </a:t>
            </a:r>
            <a:r>
              <a:rPr lang="en-US" sz="2400" dirty="0"/>
              <a:t>the following exercise, you edit an ink annotation in Normal view and add a new annotation there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Edit Ink Annotations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In </a:t>
            </a:r>
            <a:r>
              <a:rPr lang="en-US" sz="2400" dirty="0"/>
              <a:t>Normal view, display </a:t>
            </a:r>
            <a:r>
              <a:rPr lang="en-US" sz="2400" dirty="0" smtClean="0"/>
              <a:t/>
            </a:r>
            <a:br>
              <a:rPr lang="en-US" sz="2400" dirty="0" smtClean="0"/>
            </a:br>
            <a:r>
              <a:rPr lang="en-US" sz="2400" dirty="0" smtClean="0"/>
              <a:t>slide </a:t>
            </a:r>
            <a:r>
              <a:rPr lang="en-US" sz="2400" dirty="0"/>
              <a:t>7 and click the </a:t>
            </a:r>
            <a:r>
              <a:rPr lang="en-US" sz="2400" dirty="0" smtClean="0"/>
              <a:t/>
            </a:r>
            <a:br>
              <a:rPr lang="en-US" sz="2400" dirty="0" smtClean="0"/>
            </a:br>
            <a:r>
              <a:rPr lang="en-US" sz="2400" b="1" dirty="0" smtClean="0"/>
              <a:t>orange </a:t>
            </a:r>
            <a:r>
              <a:rPr lang="en-US" sz="2400" b="1" dirty="0"/>
              <a:t>circle</a:t>
            </a:r>
            <a:r>
              <a:rPr lang="en-US" sz="2400" dirty="0"/>
              <a:t> you drew as </a:t>
            </a:r>
            <a:r>
              <a:rPr lang="en-US" sz="2400" dirty="0" smtClean="0"/>
              <a:t/>
            </a:r>
            <a:br>
              <a:rPr lang="en-US" sz="2400" dirty="0" smtClean="0"/>
            </a:br>
            <a:r>
              <a:rPr lang="en-US" sz="2400" dirty="0" smtClean="0"/>
              <a:t>an </a:t>
            </a:r>
            <a:r>
              <a:rPr lang="en-US" sz="2400" dirty="0"/>
              <a:t>annotation. Notice that </a:t>
            </a:r>
            <a:r>
              <a:rPr lang="en-US" sz="2400" dirty="0" smtClean="0"/>
              <a:t/>
            </a:r>
            <a:br>
              <a:rPr lang="en-US" sz="2400" dirty="0" smtClean="0"/>
            </a:br>
            <a:r>
              <a:rPr lang="en-US" sz="2400" dirty="0" smtClean="0"/>
              <a:t>both </a:t>
            </a:r>
            <a:r>
              <a:rPr lang="en-US" sz="2400" dirty="0"/>
              <a:t>the Drawing Tools </a:t>
            </a:r>
            <a:r>
              <a:rPr lang="en-US" sz="2400" dirty="0" smtClean="0"/>
              <a:t/>
            </a:r>
            <a:br>
              <a:rPr lang="en-US" sz="2400" dirty="0" smtClean="0"/>
            </a:br>
            <a:r>
              <a:rPr lang="en-US" sz="2400" dirty="0" smtClean="0"/>
              <a:t>and </a:t>
            </a:r>
            <a:r>
              <a:rPr lang="en-US" sz="2400" dirty="0"/>
              <a:t>Ink Tools contextual </a:t>
            </a:r>
            <a:r>
              <a:rPr lang="en-US" sz="2400" dirty="0" smtClean="0"/>
              <a:t/>
            </a:r>
            <a:br>
              <a:rPr lang="en-US" sz="2400" dirty="0" smtClean="0"/>
            </a:br>
            <a:r>
              <a:rPr lang="en-US" sz="2400" dirty="0" smtClean="0"/>
              <a:t>tabs </a:t>
            </a:r>
            <a:r>
              <a:rPr lang="en-US" sz="2400" dirty="0"/>
              <a:t>appear on the Ribbon.</a:t>
            </a:r>
          </a:p>
          <a:p>
            <a:pPr marL="457200" indent="-457200">
              <a:buFont typeface="+mj-lt"/>
              <a:buAutoNum type="arabicPeriod"/>
            </a:pPr>
            <a:r>
              <a:rPr lang="en-US" sz="2400" dirty="0" smtClean="0"/>
              <a:t>Click </a:t>
            </a:r>
            <a:r>
              <a:rPr lang="en-US" sz="2400" dirty="0"/>
              <a:t>the </a:t>
            </a:r>
            <a:r>
              <a:rPr lang="en-US" sz="2400" b="1" dirty="0"/>
              <a:t>Ink Tools Pens</a:t>
            </a:r>
            <a:r>
              <a:rPr lang="en-US" sz="2400" dirty="0"/>
              <a:t> tab to examine the options available (see </a:t>
            </a:r>
            <a:r>
              <a:rPr lang="en-US" sz="2400" dirty="0" smtClean="0"/>
              <a:t>the figure above).</a:t>
            </a:r>
            <a:endParaRPr lang="en-US" sz="2400" dirty="0"/>
          </a:p>
        </p:txBody>
      </p:sp>
      <p:pic>
        <p:nvPicPr>
          <p:cNvPr id="2" name="Picture 1" descr="11.2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092216"/>
            <a:ext cx="4020303" cy="302941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Ink Annotations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Color</a:t>
            </a:r>
            <a:r>
              <a:rPr lang="en-US" sz="2400" dirty="0"/>
              <a:t> button to open its palette, and click </a:t>
            </a:r>
            <a:r>
              <a:rPr lang="en-US" sz="2400" b="1" dirty="0"/>
              <a:t>Light Green</a:t>
            </a:r>
            <a:r>
              <a:rPr lang="en-US" sz="2400" dirty="0"/>
              <a:t>. The selected annotation changes color.</a:t>
            </a:r>
          </a:p>
          <a:p>
            <a:pPr marL="457200" indent="-457200">
              <a:buFont typeface="+mj-lt"/>
              <a:buAutoNum type="arabicPeriod" startAt="3"/>
            </a:pPr>
            <a:r>
              <a:rPr lang="en-US" sz="2400" dirty="0" smtClean="0"/>
              <a:t>Click </a:t>
            </a:r>
            <a:r>
              <a:rPr lang="en-US" sz="2400" dirty="0"/>
              <a:t>the </a:t>
            </a:r>
            <a:r>
              <a:rPr lang="en-US" sz="2400" b="1" dirty="0"/>
              <a:t>Thickness</a:t>
            </a:r>
            <a:r>
              <a:rPr lang="en-US" sz="2400" dirty="0"/>
              <a:t> button to open its menu, and click 3 pt. The selected annotation increases in thickness.</a:t>
            </a:r>
          </a:p>
          <a:p>
            <a:pPr marL="457200" indent="-457200">
              <a:buFont typeface="+mj-lt"/>
              <a:buAutoNum type="arabicPeriod" startAt="3"/>
            </a:pPr>
            <a:r>
              <a:rPr lang="en-US" sz="2400" dirty="0" smtClean="0"/>
              <a:t>Click </a:t>
            </a:r>
            <a:r>
              <a:rPr lang="en-US" sz="2400" dirty="0"/>
              <a:t>the </a:t>
            </a:r>
            <a:r>
              <a:rPr lang="en-US" sz="2400" b="1" dirty="0"/>
              <a:t>More</a:t>
            </a:r>
            <a:r>
              <a:rPr lang="en-US" sz="2400" dirty="0"/>
              <a:t> button in the </a:t>
            </a:r>
            <a:r>
              <a:rPr lang="en-US" sz="2400" b="1" dirty="0"/>
              <a:t>Pens</a:t>
            </a:r>
            <a:r>
              <a:rPr lang="en-US" sz="2400" dirty="0"/>
              <a:t> </a:t>
            </a:r>
            <a:r>
              <a:rPr lang="en-US" sz="2400" dirty="0" smtClean="0"/>
              <a:t/>
            </a:r>
            <a:br>
              <a:rPr lang="en-US" sz="2400" dirty="0" smtClean="0"/>
            </a:br>
            <a:r>
              <a:rPr lang="en-US" sz="2400" dirty="0" smtClean="0"/>
              <a:t>group </a:t>
            </a:r>
            <a:r>
              <a:rPr lang="en-US" sz="2400" dirty="0"/>
              <a:t>to open a gallery of pen </a:t>
            </a:r>
            <a:r>
              <a:rPr lang="en-US" sz="2400" dirty="0" smtClean="0"/>
              <a:t/>
            </a:r>
            <a:br>
              <a:rPr lang="en-US" sz="2400" dirty="0" smtClean="0"/>
            </a:br>
            <a:r>
              <a:rPr lang="en-US" sz="2400" dirty="0" smtClean="0"/>
              <a:t>styles</a:t>
            </a:r>
            <a:r>
              <a:rPr lang="en-US" sz="2400" dirty="0"/>
              <a:t>. See </a:t>
            </a:r>
            <a:r>
              <a:rPr lang="en-US" sz="2400" dirty="0" smtClean="0"/>
              <a:t>right.</a:t>
            </a:r>
            <a:endParaRPr lang="en-US" sz="2400" dirty="0"/>
          </a:p>
          <a:p>
            <a:pPr marL="457200" indent="-457200">
              <a:buFont typeface="+mj-lt"/>
              <a:buAutoNum type="arabicPeriod" startAt="3"/>
            </a:pPr>
            <a:r>
              <a:rPr lang="en-US" sz="2400" b="1" dirty="0"/>
              <a:t>6.</a:t>
            </a:r>
            <a:r>
              <a:rPr lang="en-US" sz="2400" dirty="0"/>
              <a:t>	In the </a:t>
            </a:r>
            <a:r>
              <a:rPr lang="en-US" sz="2400" b="1" dirty="0"/>
              <a:t>Built-In Pens</a:t>
            </a:r>
            <a:r>
              <a:rPr lang="en-US" sz="2400" dirty="0"/>
              <a:t> section, </a:t>
            </a:r>
            <a:r>
              <a:rPr lang="en-US" sz="2400" dirty="0" smtClean="0"/>
              <a:t/>
            </a:r>
            <a:br>
              <a:rPr lang="en-US" sz="2400" dirty="0" smtClean="0"/>
            </a:br>
            <a:r>
              <a:rPr lang="en-US" sz="2400" dirty="0" smtClean="0"/>
              <a:t>click </a:t>
            </a:r>
            <a:r>
              <a:rPr lang="en-US" sz="2400" b="1" dirty="0"/>
              <a:t>Red Pen (1.0 mm)</a:t>
            </a:r>
            <a:r>
              <a:rPr lang="en-US" sz="2400" dirty="0"/>
              <a:t>.</a:t>
            </a:r>
          </a:p>
          <a:p>
            <a:pPr marL="0" indent="0">
              <a:buNone/>
            </a:pPr>
            <a:r>
              <a:rPr lang="en-US" sz="2400" dirty="0" smtClean="0"/>
              <a:t>Notice </a:t>
            </a:r>
            <a:r>
              <a:rPr lang="en-US" sz="2400" dirty="0"/>
              <a:t>that the selected annotation </a:t>
            </a:r>
            <a:r>
              <a:rPr lang="en-US" sz="2400" dirty="0" smtClean="0"/>
              <a:t/>
            </a:r>
            <a:br>
              <a:rPr lang="en-US" sz="2400" dirty="0" smtClean="0"/>
            </a:br>
            <a:r>
              <a:rPr lang="en-US" sz="2400" dirty="0" smtClean="0"/>
              <a:t>does </a:t>
            </a:r>
            <a:r>
              <a:rPr lang="en-US" sz="2400" dirty="0"/>
              <a:t>not change. These pen styles are for creating new annotations, not editing existing ones</a:t>
            </a:r>
            <a:r>
              <a:rPr lang="en-US" sz="2400" dirty="0" smtClean="0"/>
              <a:t>.</a:t>
            </a:r>
            <a:endParaRPr lang="en-US" sz="2400" dirty="0"/>
          </a:p>
        </p:txBody>
      </p:sp>
      <p:pic>
        <p:nvPicPr>
          <p:cNvPr id="2" name="Picture 1" descr="11.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3212976"/>
            <a:ext cx="2685523" cy="236728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Ink Annotations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Drag </a:t>
            </a:r>
            <a:r>
              <a:rPr lang="en-US" sz="2400" dirty="0"/>
              <a:t>to draw an </a:t>
            </a:r>
            <a:r>
              <a:rPr lang="en-US" sz="2400" dirty="0" smtClean="0"/>
              <a:t/>
            </a:r>
            <a:br>
              <a:rPr lang="en-US" sz="2400" dirty="0" smtClean="0"/>
            </a:br>
            <a:r>
              <a:rPr lang="en-US" sz="2400" dirty="0" smtClean="0"/>
              <a:t>underline </a:t>
            </a:r>
            <a:r>
              <a:rPr lang="en-US" sz="2400" dirty="0"/>
              <a:t>beneath </a:t>
            </a:r>
            <a:r>
              <a:rPr lang="en-US" sz="2400" dirty="0" smtClean="0"/>
              <a:t/>
            </a:r>
            <a:br>
              <a:rPr lang="en-US" sz="2400" dirty="0" smtClean="0"/>
            </a:br>
            <a:r>
              <a:rPr lang="en-US" sz="2400" b="1" dirty="0" smtClean="0"/>
              <a:t>Site </a:t>
            </a:r>
            <a:r>
              <a:rPr lang="en-US" sz="2400" b="1" dirty="0"/>
              <a:t>Preparation</a:t>
            </a:r>
            <a:r>
              <a:rPr lang="en-US" sz="2400" dirty="0"/>
              <a:t>. </a:t>
            </a:r>
            <a:r>
              <a:rPr lang="en-US" sz="2400" dirty="0" smtClean="0"/>
              <a:t/>
            </a:r>
            <a:br>
              <a:rPr lang="en-US" sz="2400" dirty="0" smtClean="0"/>
            </a:br>
            <a:r>
              <a:rPr lang="en-US" sz="2400" dirty="0" smtClean="0"/>
              <a:t>See right.</a:t>
            </a:r>
            <a:endParaRPr lang="en-US" sz="2400" dirty="0"/>
          </a:p>
          <a:p>
            <a:pPr marL="457200" indent="-457200">
              <a:buFont typeface="+mj-lt"/>
              <a:buAutoNum type="arabicPeriod" startAt="7"/>
            </a:pPr>
            <a:r>
              <a:rPr lang="en-US" sz="2400" dirty="0" smtClean="0"/>
              <a:t>On </a:t>
            </a:r>
            <a:r>
              <a:rPr lang="en-US" sz="2400" dirty="0"/>
              <a:t>the </a:t>
            </a:r>
            <a:r>
              <a:rPr lang="en-US" sz="2400" b="1" dirty="0"/>
              <a:t>Ink Tools Pens</a:t>
            </a:r>
            <a:r>
              <a:rPr lang="en-US" sz="2400" dirty="0"/>
              <a:t> </a:t>
            </a:r>
            <a:r>
              <a:rPr lang="en-US" sz="2400" dirty="0" smtClean="0"/>
              <a:t/>
            </a:r>
            <a:br>
              <a:rPr lang="en-US" sz="2400" dirty="0" smtClean="0"/>
            </a:br>
            <a:r>
              <a:rPr lang="en-US" sz="2400" dirty="0" smtClean="0"/>
              <a:t>tab</a:t>
            </a:r>
            <a:r>
              <a:rPr lang="en-US" sz="2400" dirty="0"/>
              <a:t>, click the </a:t>
            </a:r>
            <a:r>
              <a:rPr lang="en-US" sz="2400" b="1" dirty="0"/>
              <a:t>Select </a:t>
            </a:r>
            <a:r>
              <a:rPr lang="en-US" sz="2400" b="1" dirty="0" smtClean="0"/>
              <a:t/>
            </a:r>
            <a:br>
              <a:rPr lang="en-US" sz="2400" b="1" dirty="0" smtClean="0"/>
            </a:br>
            <a:r>
              <a:rPr lang="en-US" sz="2400" b="1" dirty="0" smtClean="0"/>
              <a:t>Objects</a:t>
            </a:r>
            <a:r>
              <a:rPr lang="en-US" sz="2400" dirty="0" smtClean="0"/>
              <a:t> </a:t>
            </a:r>
            <a:r>
              <a:rPr lang="en-US" sz="2400" dirty="0"/>
              <a:t>button to </a:t>
            </a:r>
            <a:r>
              <a:rPr lang="en-US" sz="2400" dirty="0" smtClean="0"/>
              <a:t/>
            </a:r>
            <a:br>
              <a:rPr lang="en-US" sz="2400" dirty="0" smtClean="0"/>
            </a:br>
            <a:r>
              <a:rPr lang="en-US" sz="2400" dirty="0" smtClean="0"/>
              <a:t>return </a:t>
            </a:r>
            <a:r>
              <a:rPr lang="en-US" sz="2400" dirty="0"/>
              <a:t>to using the </a:t>
            </a:r>
            <a:r>
              <a:rPr lang="en-US" sz="2400" dirty="0" smtClean="0"/>
              <a:t/>
            </a:r>
            <a:br>
              <a:rPr lang="en-US" sz="2400" dirty="0" smtClean="0"/>
            </a:br>
            <a:r>
              <a:rPr lang="en-US" sz="2400" dirty="0" smtClean="0"/>
              <a:t>arrow </a:t>
            </a:r>
            <a:r>
              <a:rPr lang="en-US" sz="2400" dirty="0"/>
              <a:t>pointer again.</a:t>
            </a:r>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a:p>
            <a:endParaRPr lang="en-US" sz="2400" dirty="0"/>
          </a:p>
          <a:p>
            <a:endParaRPr lang="en-US" sz="2400" dirty="0"/>
          </a:p>
          <a:p>
            <a:endParaRPr lang="en-US" sz="2400" dirty="0"/>
          </a:p>
        </p:txBody>
      </p:sp>
      <p:pic>
        <p:nvPicPr>
          <p:cNvPr id="2" name="Picture 1" descr="11.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480" y="1733064"/>
            <a:ext cx="4410410" cy="331614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Broadcasting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Broadcasting </a:t>
            </a:r>
            <a:r>
              <a:rPr lang="en-US" sz="2400" dirty="0"/>
              <a:t>a presentation over the Internet makes it possible for people to see the presentation who may not be able to attend in person. A broadcast is still a live show with a live speaker, but is delivered remotely.</a:t>
            </a:r>
          </a:p>
          <a:p>
            <a:r>
              <a:rPr lang="en-US" sz="2400" dirty="0" smtClean="0"/>
              <a:t>When </a:t>
            </a:r>
            <a:r>
              <a:rPr lang="en-US" sz="2400" dirty="0"/>
              <a:t>you </a:t>
            </a:r>
            <a:r>
              <a:rPr lang="en-US" sz="2400" b="1" i="1" dirty="0"/>
              <a:t>broadcast</a:t>
            </a:r>
            <a:r>
              <a:rPr lang="en-US" sz="2400" dirty="0"/>
              <a:t> a presentation, you make it available for people to watch online. You control the sequence and timing of the slides from your PC, and you can optionally speak into your microphone to add live voice narration. You can also use the ink annotation tools, pause or resume the show, and use the Black Screen or White Screen options or any other Slide Show view feature. </a:t>
            </a:r>
            <a:endParaRPr lang="en-US" sz="2400" dirty="0" smtClean="0"/>
          </a:p>
          <a:p>
            <a:r>
              <a:rPr lang="en-US" sz="2400" dirty="0" smtClean="0"/>
              <a:t>In </a:t>
            </a:r>
            <a:r>
              <a:rPr lang="en-US" sz="2400" dirty="0" smtClean="0"/>
              <a:t>the following exercise, </a:t>
            </a:r>
            <a:r>
              <a:rPr lang="en-US" sz="2400" dirty="0"/>
              <a:t>you broadcast a presentation online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Broadcast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If </a:t>
            </a:r>
            <a:r>
              <a:rPr lang="en-US" sz="2400" dirty="0"/>
              <a:t>you do not have a Windows Live user ID, go to </a:t>
            </a:r>
            <a:r>
              <a:rPr lang="en-US" sz="2400" u="sng" dirty="0">
                <a:hlinkClick r:id="rId3"/>
              </a:rPr>
              <a:t>www.live.com</a:t>
            </a:r>
            <a:r>
              <a:rPr lang="en-US" sz="2400" dirty="0"/>
              <a:t> and get one. </a:t>
            </a:r>
          </a:p>
          <a:p>
            <a:pPr marL="457200" indent="-457200">
              <a:buFont typeface="+mj-lt"/>
              <a:buAutoNum type="arabicPeriod"/>
            </a:pPr>
            <a:r>
              <a:rPr lang="en-US" sz="2400" dirty="0" smtClean="0"/>
              <a:t>In </a:t>
            </a:r>
            <a:r>
              <a:rPr lang="en-US" sz="2400" dirty="0"/>
              <a:t>PowerPoint, on the Slide Show </a:t>
            </a:r>
            <a:r>
              <a:rPr lang="en-US" sz="2400" dirty="0" smtClean="0"/>
              <a:t/>
            </a:r>
            <a:br>
              <a:rPr lang="en-US" sz="2400" dirty="0" smtClean="0"/>
            </a:br>
            <a:r>
              <a:rPr lang="en-US" sz="2400" dirty="0" smtClean="0"/>
              <a:t>tab</a:t>
            </a:r>
            <a:r>
              <a:rPr lang="en-US" sz="2400" dirty="0"/>
              <a:t>, click </a:t>
            </a:r>
            <a:r>
              <a:rPr lang="en-US" sz="2400" b="1" dirty="0"/>
              <a:t>Broadcast Slide Show</a:t>
            </a:r>
            <a:r>
              <a:rPr lang="en-US" sz="2400" dirty="0"/>
              <a:t>. </a:t>
            </a:r>
            <a:r>
              <a:rPr lang="en-US" sz="2400" dirty="0" smtClean="0"/>
              <a:t/>
            </a:r>
            <a:br>
              <a:rPr lang="en-US" sz="2400" dirty="0" smtClean="0"/>
            </a:br>
            <a:r>
              <a:rPr lang="en-US" sz="2400" dirty="0" smtClean="0"/>
              <a:t>The </a:t>
            </a:r>
            <a:r>
              <a:rPr lang="en-US" sz="2400" dirty="0"/>
              <a:t>Broadcast Slide Show dialog </a:t>
            </a:r>
            <a:r>
              <a:rPr lang="en-US" sz="2400" dirty="0" smtClean="0"/>
              <a:t/>
            </a:r>
            <a:br>
              <a:rPr lang="en-US" sz="2400" dirty="0" smtClean="0"/>
            </a:br>
            <a:r>
              <a:rPr lang="en-US" sz="2400" dirty="0" smtClean="0"/>
              <a:t>box </a:t>
            </a:r>
            <a:r>
              <a:rPr lang="en-US" sz="2400" dirty="0"/>
              <a:t>opens. </a:t>
            </a:r>
          </a:p>
          <a:p>
            <a:pPr marL="457200" indent="-457200">
              <a:buFont typeface="+mj-lt"/>
              <a:buAutoNum type="arabicPeriod"/>
            </a:pPr>
            <a:r>
              <a:rPr lang="en-US" sz="2400" dirty="0" smtClean="0"/>
              <a:t>Click </a:t>
            </a:r>
            <a:r>
              <a:rPr lang="en-US" sz="2400" b="1" dirty="0"/>
              <a:t>Start Broadcast</a:t>
            </a:r>
            <a:r>
              <a:rPr lang="en-US" sz="2400" dirty="0"/>
              <a:t>. A dialog </a:t>
            </a:r>
            <a:r>
              <a:rPr lang="en-US" sz="2400" dirty="0" smtClean="0"/>
              <a:t/>
            </a:r>
            <a:br>
              <a:rPr lang="en-US" sz="2400" dirty="0" smtClean="0"/>
            </a:br>
            <a:r>
              <a:rPr lang="en-US" sz="2400" dirty="0" smtClean="0"/>
              <a:t>box </a:t>
            </a:r>
            <a:r>
              <a:rPr lang="en-US" sz="2400" dirty="0"/>
              <a:t>appears to log into Windows </a:t>
            </a:r>
            <a:r>
              <a:rPr lang="en-US" sz="2400" dirty="0" smtClean="0"/>
              <a:t/>
            </a:r>
            <a:br>
              <a:rPr lang="en-US" sz="2400" dirty="0" smtClean="0"/>
            </a:br>
            <a:r>
              <a:rPr lang="en-US" sz="2400" dirty="0" smtClean="0"/>
              <a:t>Live</a:t>
            </a:r>
            <a:r>
              <a:rPr lang="en-US" sz="2400" dirty="0"/>
              <a:t>. See </a:t>
            </a:r>
            <a:r>
              <a:rPr lang="en-US" sz="2400" dirty="0" smtClean="0"/>
              <a:t>the figure at right.</a:t>
            </a:r>
            <a:endParaRPr lang="en-US" sz="2400" dirty="0"/>
          </a:p>
        </p:txBody>
      </p:sp>
      <p:pic>
        <p:nvPicPr>
          <p:cNvPr id="2" name="Picture 1" descr="11.2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8" y="2996952"/>
            <a:ext cx="3098800" cy="289937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Broadcast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Enter </a:t>
            </a:r>
            <a:r>
              <a:rPr lang="en-US" sz="2400" dirty="0"/>
              <a:t>your Windows Live </a:t>
            </a:r>
            <a:r>
              <a:rPr lang="en-US" sz="2400" dirty="0" smtClean="0"/>
              <a:t/>
            </a:r>
            <a:br>
              <a:rPr lang="en-US" sz="2400" dirty="0" smtClean="0"/>
            </a:br>
            <a:r>
              <a:rPr lang="en-US" sz="2400" dirty="0" smtClean="0"/>
              <a:t>login </a:t>
            </a:r>
            <a:r>
              <a:rPr lang="en-US" sz="2400" dirty="0"/>
              <a:t>information and click </a:t>
            </a:r>
            <a:r>
              <a:rPr lang="en-US" sz="2400" dirty="0" smtClean="0"/>
              <a:t/>
            </a:r>
            <a:br>
              <a:rPr lang="en-US" sz="2400" dirty="0" smtClean="0"/>
            </a:br>
            <a:r>
              <a:rPr lang="en-US" sz="2400" b="1" dirty="0" smtClean="0"/>
              <a:t>OK</a:t>
            </a:r>
            <a:r>
              <a:rPr lang="en-US" sz="2400" dirty="0"/>
              <a:t>. You are logged into </a:t>
            </a:r>
            <a:r>
              <a:rPr lang="en-US" sz="2400" dirty="0" smtClean="0"/>
              <a:t/>
            </a:r>
            <a:br>
              <a:rPr lang="en-US" sz="2400" dirty="0" smtClean="0"/>
            </a:br>
            <a:r>
              <a:rPr lang="en-US" sz="2400" dirty="0" smtClean="0"/>
              <a:t>the </a:t>
            </a:r>
            <a:r>
              <a:rPr lang="en-US" sz="2400" dirty="0"/>
              <a:t>broadcast server. After </a:t>
            </a:r>
            <a:br>
              <a:rPr lang="en-US" sz="2400" dirty="0"/>
            </a:br>
            <a:r>
              <a:rPr lang="en-US" sz="2400" dirty="0" smtClean="0"/>
              <a:t>a </a:t>
            </a:r>
            <a:r>
              <a:rPr lang="en-US" sz="2400" dirty="0"/>
              <a:t>short wait, a link appears </a:t>
            </a:r>
            <a:r>
              <a:rPr lang="en-US" sz="2400" dirty="0" smtClean="0"/>
              <a:t/>
            </a:r>
            <a:br>
              <a:rPr lang="en-US" sz="2400" dirty="0" smtClean="0"/>
            </a:br>
            <a:r>
              <a:rPr lang="en-US" sz="2400" dirty="0" smtClean="0"/>
              <a:t>that </a:t>
            </a:r>
            <a:r>
              <a:rPr lang="en-US" sz="2400" dirty="0"/>
              <a:t>you can share with </a:t>
            </a:r>
            <a:r>
              <a:rPr lang="en-US" sz="2400" dirty="0" smtClean="0"/>
              <a:t/>
            </a:r>
            <a:br>
              <a:rPr lang="en-US" sz="2400" dirty="0" smtClean="0"/>
            </a:br>
            <a:r>
              <a:rPr lang="en-US" sz="2400" dirty="0" smtClean="0"/>
              <a:t>audience </a:t>
            </a:r>
            <a:r>
              <a:rPr lang="en-US" sz="2400" dirty="0"/>
              <a:t>members, as </a:t>
            </a:r>
            <a:r>
              <a:rPr lang="en-US" sz="2400" dirty="0" smtClean="0"/>
              <a:t/>
            </a:r>
            <a:br>
              <a:rPr lang="en-US" sz="2400" dirty="0" smtClean="0"/>
            </a:br>
            <a:r>
              <a:rPr lang="en-US" sz="2400" dirty="0" smtClean="0"/>
              <a:t>shown at right. </a:t>
            </a:r>
            <a:r>
              <a:rPr lang="en-US" sz="2400" dirty="0"/>
              <a:t>The link </a:t>
            </a:r>
            <a:r>
              <a:rPr lang="en-US" sz="2400" dirty="0" smtClean="0"/>
              <a:t/>
            </a:r>
            <a:br>
              <a:rPr lang="en-US" sz="2400" dirty="0" smtClean="0"/>
            </a:br>
            <a:r>
              <a:rPr lang="en-US" sz="2400" dirty="0" smtClean="0"/>
              <a:t>you </a:t>
            </a:r>
            <a:r>
              <a:rPr lang="en-US" sz="2400" dirty="0"/>
              <a:t>receive will be </a:t>
            </a:r>
            <a:r>
              <a:rPr lang="en-US" sz="2400" dirty="0" smtClean="0"/>
              <a:t>different </a:t>
            </a:r>
            <a:br>
              <a:rPr lang="en-US" sz="2400" dirty="0" smtClean="0"/>
            </a:br>
            <a:r>
              <a:rPr lang="en-US" sz="2400" dirty="0" smtClean="0"/>
              <a:t>from </a:t>
            </a:r>
            <a:r>
              <a:rPr lang="en-US" sz="2400" dirty="0"/>
              <a:t>the one </a:t>
            </a:r>
            <a:r>
              <a:rPr lang="en-US" sz="2400" dirty="0" smtClean="0"/>
              <a:t>shown</a:t>
            </a:r>
            <a:r>
              <a:rPr lang="en-US" sz="2400" dirty="0"/>
              <a:t>.</a:t>
            </a:r>
          </a:p>
          <a:p>
            <a:pPr marL="457200" indent="-457200">
              <a:buFont typeface="+mj-lt"/>
              <a:buAutoNum type="arabicPeriod" startAt="4"/>
            </a:pPr>
            <a:r>
              <a:rPr lang="en-US" sz="2400" dirty="0" smtClean="0"/>
              <a:t>(</a:t>
            </a:r>
            <a:r>
              <a:rPr lang="en-US" sz="2400" dirty="0"/>
              <a:t>Optional) If you know people who want to see your broadcast, give them the link. </a:t>
            </a:r>
          </a:p>
        </p:txBody>
      </p:sp>
      <p:pic>
        <p:nvPicPr>
          <p:cNvPr id="2" name="Picture 1" descr="11.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2160" y="1578000"/>
            <a:ext cx="3907675" cy="381801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Slide Size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Slides </a:t>
            </a:r>
            <a:r>
              <a:rPr lang="en-US" sz="2400" dirty="0"/>
              <a:t>have a default size that you can change if you need to accommodate a particular kind of projection system or output. </a:t>
            </a:r>
            <a:endParaRPr lang="en-US" sz="2400" dirty="0" smtClean="0"/>
          </a:p>
          <a:p>
            <a:r>
              <a:rPr lang="en-US" sz="2400" dirty="0" smtClean="0"/>
              <a:t>Use </a:t>
            </a:r>
            <a:r>
              <a:rPr lang="en-US" sz="2400" dirty="0"/>
              <a:t>the Page Setup dialog box to adjust slide size. </a:t>
            </a:r>
            <a:endParaRPr lang="en-US" sz="2400" dirty="0" smtClean="0"/>
          </a:p>
          <a:p>
            <a:r>
              <a:rPr lang="en-US" sz="2400" dirty="0" smtClean="0"/>
              <a:t>In </a:t>
            </a:r>
            <a:r>
              <a:rPr lang="en-US" sz="2400" dirty="0" smtClean="0"/>
              <a:t>the following exercise, </a:t>
            </a:r>
            <a:r>
              <a:rPr lang="en-US" sz="2400" dirty="0"/>
              <a:t>you try out several different slide sizes. </a:t>
            </a:r>
          </a:p>
          <a:p>
            <a:r>
              <a:rPr lang="en-US" sz="2400" dirty="0"/>
              <a:t>Slides are sized by default at a 4:3 aspect ratio that allows them to be shown on a standard monitor without distortion. </a:t>
            </a:r>
            <a:endParaRPr lang="en-US" sz="2400" dirty="0" smtClean="0"/>
          </a:p>
          <a:p>
            <a:r>
              <a:rPr lang="en-US" sz="2400" dirty="0" smtClean="0"/>
              <a:t>The </a:t>
            </a:r>
            <a:r>
              <a:rPr lang="en-US" sz="2400" i="1" dirty="0"/>
              <a:t>Slides sized for</a:t>
            </a:r>
            <a:r>
              <a:rPr lang="en-US" sz="2400" dirty="0"/>
              <a:t> drop-down list lets you choose from a number of </a:t>
            </a:r>
            <a:r>
              <a:rPr lang="en-US" sz="2400" dirty="0" smtClean="0"/>
              <a:t>standard </a:t>
            </a:r>
            <a:r>
              <a:rPr lang="en-US" sz="2400" dirty="0"/>
              <a:t>size options, including different screen aspect ratios, standard U.S. and European letter paper sizes, 35 mm slides, overheads, and banners. </a:t>
            </a:r>
            <a:endParaRPr lang="en-US" sz="2400" dirty="0" smtClean="0"/>
          </a:p>
        </p:txBody>
      </p:sp>
    </p:spTree>
    <p:extLst>
      <p:ext uri="{BB962C8B-B14F-4D97-AF65-F5344CB8AC3E}">
        <p14:creationId xmlns:p14="http://schemas.microsoft.com/office/powerpoint/2010/main" val="245066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Broadcast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000" dirty="0" smtClean="0"/>
              <a:t>Click </a:t>
            </a:r>
            <a:r>
              <a:rPr lang="en-US" sz="2000" b="1" dirty="0"/>
              <a:t>Start Slide Show</a:t>
            </a:r>
            <a:r>
              <a:rPr lang="en-US" sz="2000" dirty="0"/>
              <a:t>. The slide show opens in </a:t>
            </a:r>
            <a:r>
              <a:rPr lang="en-US" sz="2000" b="1" dirty="0"/>
              <a:t>Slide Show</a:t>
            </a:r>
            <a:r>
              <a:rPr lang="en-US" sz="2000" dirty="0"/>
              <a:t> view. You are now broadcasting.</a:t>
            </a:r>
          </a:p>
          <a:p>
            <a:pPr marL="457200" indent="-457200">
              <a:buFont typeface="+mj-lt"/>
              <a:buAutoNum type="arabicPeriod" startAt="6"/>
            </a:pPr>
            <a:r>
              <a:rPr lang="en-US" sz="2000" dirty="0" smtClean="0"/>
              <a:t>Move </a:t>
            </a:r>
            <a:r>
              <a:rPr lang="en-US" sz="2000" dirty="0"/>
              <a:t>through the </a:t>
            </a:r>
            <a:r>
              <a:rPr lang="en-US" sz="2000" dirty="0" smtClean="0"/>
              <a:t>presentation </a:t>
            </a:r>
            <a:r>
              <a:rPr lang="en-US" sz="2000" dirty="0"/>
              <a:t>as you </a:t>
            </a:r>
            <a:r>
              <a:rPr lang="en-US" sz="2000" dirty="0" smtClean="0"/>
              <a:t>normally </a:t>
            </a:r>
            <a:r>
              <a:rPr lang="en-US" sz="2000" dirty="0"/>
              <a:t>would. You </a:t>
            </a:r>
            <a:r>
              <a:rPr lang="en-US" sz="2000" dirty="0" smtClean="0"/>
              <a:t>can </a:t>
            </a:r>
            <a:r>
              <a:rPr lang="en-US" sz="2000" dirty="0"/>
              <a:t>optionally use </a:t>
            </a:r>
            <a:r>
              <a:rPr lang="en-US" sz="2000" dirty="0" smtClean="0"/>
              <a:t>your micro-</a:t>
            </a:r>
            <a:br>
              <a:rPr lang="en-US" sz="2000" dirty="0" smtClean="0"/>
            </a:br>
            <a:r>
              <a:rPr lang="en-US" sz="2000" dirty="0" smtClean="0"/>
              <a:t>phone </a:t>
            </a:r>
            <a:r>
              <a:rPr lang="en-US" sz="2000" dirty="0"/>
              <a:t>to </a:t>
            </a:r>
            <a:r>
              <a:rPr lang="en-US" sz="2000" dirty="0" smtClean="0"/>
              <a:t>comment </a:t>
            </a:r>
            <a:r>
              <a:rPr lang="en-US" sz="2000" dirty="0"/>
              <a:t>on the </a:t>
            </a:r>
            <a:r>
              <a:rPr lang="en-US" sz="2000" dirty="0" smtClean="0"/>
              <a:t/>
            </a:r>
            <a:br>
              <a:rPr lang="en-US" sz="2000" dirty="0" smtClean="0"/>
            </a:br>
            <a:r>
              <a:rPr lang="en-US" sz="2000" dirty="0" smtClean="0"/>
              <a:t>slide content </a:t>
            </a:r>
            <a:r>
              <a:rPr lang="en-US" sz="2000" dirty="0"/>
              <a:t>or read it </a:t>
            </a:r>
            <a:r>
              <a:rPr lang="en-US" sz="2000" dirty="0" smtClean="0"/>
              <a:t/>
            </a:r>
            <a:br>
              <a:rPr lang="en-US" sz="2000" dirty="0" smtClean="0"/>
            </a:br>
            <a:r>
              <a:rPr lang="en-US" sz="2000" dirty="0" smtClean="0"/>
              <a:t>aloud as </a:t>
            </a:r>
            <a:r>
              <a:rPr lang="en-US" sz="2000" dirty="0"/>
              <a:t>you go. </a:t>
            </a:r>
            <a:r>
              <a:rPr lang="en-US" sz="2000" dirty="0" smtClean="0"/>
              <a:t>The figure </a:t>
            </a:r>
            <a:br>
              <a:rPr lang="en-US" sz="2000" dirty="0" smtClean="0"/>
            </a:br>
            <a:r>
              <a:rPr lang="en-US" sz="2000" dirty="0" smtClean="0"/>
              <a:t>at right </a:t>
            </a:r>
            <a:r>
              <a:rPr lang="en-US" sz="2000" dirty="0"/>
              <a:t>shows how a </a:t>
            </a:r>
            <a:r>
              <a:rPr lang="en-US" sz="2000" dirty="0" smtClean="0"/>
              <a:t>pre-</a:t>
            </a:r>
            <a:br>
              <a:rPr lang="en-US" sz="2000" dirty="0" smtClean="0"/>
            </a:br>
            <a:r>
              <a:rPr lang="en-US" sz="2000" dirty="0" smtClean="0"/>
              <a:t>sentation </a:t>
            </a:r>
            <a:r>
              <a:rPr lang="en-US" sz="2000" dirty="0"/>
              <a:t>broadcast looks </a:t>
            </a:r>
            <a:r>
              <a:rPr lang="en-US" sz="2000" dirty="0" smtClean="0"/>
              <a:t/>
            </a:r>
            <a:br>
              <a:rPr lang="en-US" sz="2000" dirty="0" smtClean="0"/>
            </a:br>
            <a:r>
              <a:rPr lang="en-US" sz="2000" dirty="0" smtClean="0"/>
              <a:t>to </a:t>
            </a:r>
            <a:r>
              <a:rPr lang="en-US" sz="2000" dirty="0"/>
              <a:t>someone using Internet </a:t>
            </a:r>
            <a:r>
              <a:rPr lang="en-US" sz="2000" dirty="0" smtClean="0"/>
              <a:t/>
            </a:r>
            <a:br>
              <a:rPr lang="en-US" sz="2000" dirty="0" smtClean="0"/>
            </a:br>
            <a:r>
              <a:rPr lang="en-US" sz="2000" dirty="0" smtClean="0"/>
              <a:t>Explorer </a:t>
            </a:r>
            <a:r>
              <a:rPr lang="en-US" sz="2000" dirty="0"/>
              <a:t>to view the link you </a:t>
            </a:r>
            <a:r>
              <a:rPr lang="en-US" sz="2000" dirty="0" smtClean="0"/>
              <a:t/>
            </a:r>
            <a:br>
              <a:rPr lang="en-US" sz="2000" dirty="0" smtClean="0"/>
            </a:br>
            <a:r>
              <a:rPr lang="en-US" sz="2000" dirty="0" smtClean="0"/>
              <a:t>provided </a:t>
            </a:r>
            <a:r>
              <a:rPr lang="en-US" sz="2000" dirty="0"/>
              <a:t>to them.</a:t>
            </a:r>
          </a:p>
          <a:p>
            <a:pPr marL="457200" indent="-457200">
              <a:buFont typeface="+mj-lt"/>
              <a:buAutoNum type="arabicPeriod" startAt="6"/>
            </a:pPr>
            <a:r>
              <a:rPr lang="en-US" sz="2000" dirty="0" smtClean="0"/>
              <a:t>When </a:t>
            </a:r>
            <a:r>
              <a:rPr lang="en-US" sz="2000" dirty="0"/>
              <a:t>you reach the last </a:t>
            </a:r>
            <a:r>
              <a:rPr lang="en-US" sz="2000" dirty="0" smtClean="0"/>
              <a:t/>
            </a:r>
            <a:br>
              <a:rPr lang="en-US" sz="2000" dirty="0" smtClean="0"/>
            </a:br>
            <a:r>
              <a:rPr lang="en-US" sz="2000" dirty="0" smtClean="0"/>
              <a:t>slide</a:t>
            </a:r>
            <a:r>
              <a:rPr lang="en-US" sz="2000" dirty="0"/>
              <a:t>, click one more time to exit, returning to </a:t>
            </a:r>
            <a:r>
              <a:rPr lang="en-US" sz="2000" b="1" dirty="0"/>
              <a:t>Normal</a:t>
            </a:r>
            <a:r>
              <a:rPr lang="en-US" sz="2000" dirty="0"/>
              <a:t> view.</a:t>
            </a:r>
          </a:p>
          <a:p>
            <a:r>
              <a:rPr lang="en-US" sz="2000" b="1" dirty="0"/>
              <a:t>LEAVE</a:t>
            </a:r>
            <a:r>
              <a:rPr lang="en-US" sz="2000" dirty="0"/>
              <a:t> the presentation open to use in the next exercise.</a:t>
            </a:r>
          </a:p>
          <a:p>
            <a:endParaRPr lang="en-US" sz="2000" dirty="0"/>
          </a:p>
          <a:p>
            <a:endParaRPr lang="en-US" sz="2000" dirty="0"/>
          </a:p>
        </p:txBody>
      </p:sp>
      <p:pic>
        <p:nvPicPr>
          <p:cNvPr id="2" name="Picture 1" descr="11.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4960" y="2699649"/>
            <a:ext cx="4412000" cy="304934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Recording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If </a:t>
            </a:r>
            <a:r>
              <a:rPr lang="en-US" sz="2300" dirty="0"/>
              <a:t>you can’t reach an audience in real time with your presentation, recording </a:t>
            </a:r>
            <a:r>
              <a:rPr lang="en-US" sz="2300" dirty="0" smtClean="0"/>
              <a:t>it </a:t>
            </a:r>
            <a:r>
              <a:rPr lang="en-US" sz="2300" dirty="0"/>
              <a:t>for later playback is an </a:t>
            </a:r>
            <a:r>
              <a:rPr lang="en-US" sz="2300" dirty="0" smtClean="0"/>
              <a:t>option</a:t>
            </a:r>
            <a:r>
              <a:rPr lang="en-US" sz="2300" dirty="0"/>
              <a:t>. You can record a presentation with or without </a:t>
            </a:r>
            <a:r>
              <a:rPr lang="en-US" sz="2300" dirty="0" smtClean="0"/>
              <a:t>narration, </a:t>
            </a:r>
            <a:r>
              <a:rPr lang="en-US" sz="2300" dirty="0"/>
              <a:t>annotations, and other features. You can also record the presentation from start to finish or re-record individual slides.</a:t>
            </a:r>
          </a:p>
          <a:p>
            <a:r>
              <a:rPr lang="en-US" sz="2300" dirty="0" smtClean="0"/>
              <a:t>Recording </a:t>
            </a:r>
            <a:r>
              <a:rPr lang="en-US" sz="2300" dirty="0"/>
              <a:t>a presentation, like broadcasting, helps you share your work remotely. </a:t>
            </a:r>
            <a:r>
              <a:rPr lang="en-US" sz="2300" dirty="0" smtClean="0"/>
              <a:t>Your audience </a:t>
            </a:r>
            <a:r>
              <a:rPr lang="en-US" sz="2300" dirty="0"/>
              <a:t>can view your presentation at </a:t>
            </a:r>
            <a:r>
              <a:rPr lang="en-US" sz="2300" dirty="0" smtClean="0"/>
              <a:t>its </a:t>
            </a:r>
            <a:r>
              <a:rPr lang="en-US" sz="2300" dirty="0"/>
              <a:t>convenience</a:t>
            </a:r>
            <a:r>
              <a:rPr lang="en-US" sz="2300" dirty="0" smtClean="0"/>
              <a:t>. Recording </a:t>
            </a:r>
            <a:r>
              <a:rPr lang="en-US" sz="2300" dirty="0"/>
              <a:t>a presentation saves narration, annotations, and timings. It does not create a separate file as a recording; all those settings are saved in the regular PowerPoint file. </a:t>
            </a:r>
            <a:endParaRPr lang="en-US" sz="2300" dirty="0" smtClean="0"/>
          </a:p>
          <a:p>
            <a:r>
              <a:rPr lang="en-US" sz="2300" dirty="0" smtClean="0"/>
              <a:t>In </a:t>
            </a:r>
            <a:r>
              <a:rPr lang="en-US" sz="2300" dirty="0"/>
              <a:t>the following exercise, you record a presentation from start to finish</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Record a </a:t>
            </a:r>
            <a:r>
              <a:rPr lang="en-US" b="1" dirty="0" smtClean="0"/>
              <a:t/>
            </a:r>
            <a:br>
              <a:rPr lang="en-US" b="1" dirty="0" smtClean="0"/>
            </a:br>
            <a:r>
              <a:rPr lang="en-US" b="1" dirty="0" smtClean="0"/>
              <a:t>Presentation from </a:t>
            </a:r>
            <a:r>
              <a:rPr lang="en-US" b="1" dirty="0"/>
              <a:t>the Beginning</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Bid Final</a:t>
            </a:r>
            <a:r>
              <a:rPr lang="en-US" sz="2200" dirty="0"/>
              <a:t> presentation that is still open from the previous exercise.</a:t>
            </a:r>
          </a:p>
          <a:p>
            <a:pPr marL="457200" indent="-457200">
              <a:buFont typeface="+mj-lt"/>
              <a:buAutoNum type="arabicPeriod"/>
            </a:pPr>
            <a:r>
              <a:rPr lang="en-US" sz="2200" dirty="0" smtClean="0"/>
              <a:t>On </a:t>
            </a:r>
            <a:r>
              <a:rPr lang="en-US" sz="2200" dirty="0"/>
              <a:t>the Slide Show tab, </a:t>
            </a:r>
            <a:r>
              <a:rPr lang="en-US" sz="2200" dirty="0" smtClean="0"/>
              <a:t>click </a:t>
            </a:r>
            <a:r>
              <a:rPr lang="en-US" sz="2200" dirty="0"/>
              <a:t>the </a:t>
            </a:r>
            <a:r>
              <a:rPr lang="en-US" sz="2200" dirty="0" smtClean="0"/>
              <a:t/>
            </a:r>
            <a:br>
              <a:rPr lang="en-US" sz="2200" dirty="0" smtClean="0"/>
            </a:br>
            <a:r>
              <a:rPr lang="en-US" sz="2200" b="1" dirty="0" smtClean="0"/>
              <a:t>Record </a:t>
            </a:r>
            <a:r>
              <a:rPr lang="en-US" sz="2200" b="1" dirty="0"/>
              <a:t>Slide </a:t>
            </a:r>
            <a:r>
              <a:rPr lang="en-US" sz="2200" b="1" dirty="0" smtClean="0"/>
              <a:t>Show</a:t>
            </a:r>
            <a:r>
              <a:rPr lang="en-US" sz="2200" dirty="0" smtClean="0"/>
              <a:t> </a:t>
            </a:r>
            <a:r>
              <a:rPr lang="en-US" sz="2200" dirty="0"/>
              <a:t>button. The </a:t>
            </a:r>
            <a:r>
              <a:rPr lang="en-US" sz="2200" dirty="0" smtClean="0"/>
              <a:t/>
            </a:r>
            <a:br>
              <a:rPr lang="en-US" sz="2200" dirty="0" smtClean="0"/>
            </a:br>
            <a:r>
              <a:rPr lang="en-US" sz="2200" dirty="0" smtClean="0"/>
              <a:t>Record Slide </a:t>
            </a:r>
            <a:r>
              <a:rPr lang="en-US" sz="2200" dirty="0"/>
              <a:t>Show dialog box </a:t>
            </a:r>
            <a:r>
              <a:rPr lang="en-US" sz="2200" dirty="0" smtClean="0"/>
              <a:t/>
            </a:r>
            <a:br>
              <a:rPr lang="en-US" sz="2200" dirty="0" smtClean="0"/>
            </a:br>
            <a:r>
              <a:rPr lang="en-US" sz="2200" dirty="0" smtClean="0"/>
              <a:t>opens</a:t>
            </a:r>
            <a:r>
              <a:rPr lang="en-US" sz="2200" dirty="0"/>
              <a:t>, as shown </a:t>
            </a:r>
            <a:r>
              <a:rPr lang="en-US" sz="2200" dirty="0" smtClean="0"/>
              <a:t>above.</a:t>
            </a:r>
            <a:endParaRPr lang="en-US" sz="2200" dirty="0"/>
          </a:p>
          <a:p>
            <a:pPr marL="457200" indent="-457200">
              <a:buFont typeface="+mj-lt"/>
              <a:buAutoNum type="arabicPeriod"/>
            </a:pPr>
            <a:r>
              <a:rPr lang="en-US" sz="2200" dirty="0" smtClean="0"/>
              <a:t>Make </a:t>
            </a:r>
            <a:r>
              <a:rPr lang="en-US" sz="2200" dirty="0"/>
              <a:t>sure your microphone is ready.</a:t>
            </a:r>
          </a:p>
          <a:p>
            <a:pPr marL="457200" indent="-457200">
              <a:buFont typeface="+mj-lt"/>
              <a:buAutoNum type="arabicPeriod"/>
            </a:pPr>
            <a:r>
              <a:rPr lang="en-US" sz="2200" dirty="0" smtClean="0"/>
              <a:t>Click </a:t>
            </a:r>
            <a:r>
              <a:rPr lang="en-US" sz="2200" b="1" dirty="0"/>
              <a:t>OK</a:t>
            </a:r>
            <a:r>
              <a:rPr lang="en-US" sz="2200" dirty="0"/>
              <a:t> to begin the recording.</a:t>
            </a:r>
          </a:p>
          <a:p>
            <a:pPr marL="457200" indent="-457200">
              <a:buFont typeface="+mj-lt"/>
              <a:buAutoNum type="arabicPeriod"/>
            </a:pPr>
            <a:r>
              <a:rPr lang="en-US" sz="2200" dirty="0" smtClean="0"/>
              <a:t>Click </a:t>
            </a:r>
            <a:r>
              <a:rPr lang="en-US" sz="2200" dirty="0"/>
              <a:t>through the presentation, reading the </a:t>
            </a:r>
            <a:r>
              <a:rPr lang="en-US" sz="2200" dirty="0" smtClean="0"/>
              <a:t>text at </a:t>
            </a:r>
            <a:r>
              <a:rPr lang="en-US" sz="2200" dirty="0"/>
              <a:t>a moderate pace. </a:t>
            </a:r>
          </a:p>
          <a:p>
            <a:pPr marL="457200" indent="-457200">
              <a:buFont typeface="+mj-lt"/>
              <a:buAutoNum type="arabicPeriod"/>
            </a:pPr>
            <a:r>
              <a:rPr lang="en-US" sz="2200" dirty="0" smtClean="0"/>
              <a:t>When </a:t>
            </a:r>
            <a:r>
              <a:rPr lang="en-US" sz="2200" dirty="0"/>
              <a:t>you reach the end of the presentation, click one more time to return to Normal view.</a:t>
            </a:r>
          </a:p>
          <a:p>
            <a:r>
              <a:rPr lang="en-US" sz="2200" b="1" dirty="0"/>
              <a:t>LEAVE</a:t>
            </a:r>
            <a:r>
              <a:rPr lang="en-US" sz="2200" dirty="0"/>
              <a:t> the presentation open to use in the next exercise.</a:t>
            </a:r>
          </a:p>
          <a:p>
            <a:endParaRPr lang="en-US" sz="2400" dirty="0"/>
          </a:p>
          <a:p>
            <a:endParaRPr lang="en-US" sz="2400" dirty="0"/>
          </a:p>
        </p:txBody>
      </p:sp>
      <p:pic>
        <p:nvPicPr>
          <p:cNvPr id="2" name="Picture 1" descr="11.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2134632"/>
            <a:ext cx="3580770" cy="148332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Recording the Current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make a mistake in recording a certain slide, you can re-record it. </a:t>
            </a:r>
            <a:endParaRPr lang="en-US" sz="2400" dirty="0" smtClean="0"/>
          </a:p>
          <a:p>
            <a:r>
              <a:rPr lang="en-US" sz="2400" dirty="0" smtClean="0"/>
              <a:t>In </a:t>
            </a:r>
            <a:r>
              <a:rPr lang="en-US" sz="2400" dirty="0"/>
              <a:t>the following exercise, you re-record a single slide.</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Record a </a:t>
            </a:r>
            <a:r>
              <a:rPr lang="en-US" b="1" dirty="0" smtClean="0"/>
              <a:t/>
            </a:r>
            <a:br>
              <a:rPr lang="en-US" b="1" dirty="0" smtClean="0"/>
            </a:br>
            <a:r>
              <a:rPr lang="en-US" b="1" dirty="0" smtClean="0"/>
              <a:t>Presentation </a:t>
            </a:r>
            <a:r>
              <a:rPr lang="en-US" b="1" dirty="0"/>
              <a:t>from the Current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Bid Final</a:t>
            </a:r>
            <a:r>
              <a:rPr lang="en-US" sz="2300" dirty="0"/>
              <a:t> presentation that is still open from the previous exercise.</a:t>
            </a:r>
          </a:p>
          <a:p>
            <a:pPr marL="457200" indent="-457200">
              <a:buFont typeface="+mj-lt"/>
              <a:buAutoNum type="arabicPeriod"/>
            </a:pPr>
            <a:r>
              <a:rPr lang="en-US" sz="2300" dirty="0" smtClean="0"/>
              <a:t>Display </a:t>
            </a:r>
            <a:r>
              <a:rPr lang="en-US" sz="2300" dirty="0"/>
              <a:t>slide 8.</a:t>
            </a:r>
          </a:p>
          <a:p>
            <a:pPr marL="457200" indent="-457200">
              <a:buFont typeface="+mj-lt"/>
              <a:buAutoNum type="arabicPeriod"/>
            </a:pPr>
            <a:r>
              <a:rPr lang="en-US" sz="2300" dirty="0" smtClean="0"/>
              <a:t>On </a:t>
            </a:r>
            <a:r>
              <a:rPr lang="en-US" sz="2300" dirty="0"/>
              <a:t>the Slide Show tab, click the </a:t>
            </a:r>
            <a:r>
              <a:rPr lang="en-US" sz="2300" b="1" dirty="0"/>
              <a:t>arrow under the</a:t>
            </a:r>
            <a:r>
              <a:rPr lang="en-US" sz="2300" dirty="0"/>
              <a:t> </a:t>
            </a:r>
            <a:r>
              <a:rPr lang="en-US" sz="2300" b="1" dirty="0"/>
              <a:t>Record Slide Show button</a:t>
            </a:r>
            <a:r>
              <a:rPr lang="en-US" sz="2300" dirty="0"/>
              <a:t> and click </a:t>
            </a:r>
            <a:r>
              <a:rPr lang="en-US" sz="2300" b="1" dirty="0"/>
              <a:t>Start Recording from Current Slide</a:t>
            </a:r>
            <a:r>
              <a:rPr lang="en-US" sz="2300" dirty="0"/>
              <a:t>.  The Record Slide Show dialog box opens.</a:t>
            </a:r>
          </a:p>
          <a:p>
            <a:pPr marL="457200" indent="-457200">
              <a:buFont typeface="+mj-lt"/>
              <a:buAutoNum type="arabicPeriod"/>
            </a:pPr>
            <a:r>
              <a:rPr lang="en-US" sz="2300" dirty="0" smtClean="0"/>
              <a:t>Click </a:t>
            </a:r>
            <a:r>
              <a:rPr lang="en-US" sz="2300" b="1" dirty="0"/>
              <a:t>Start Recording</a:t>
            </a:r>
            <a:r>
              <a:rPr lang="en-US" sz="2300" dirty="0"/>
              <a:t>.</a:t>
            </a:r>
          </a:p>
          <a:p>
            <a:pPr marL="457200" indent="-457200">
              <a:buFont typeface="+mj-lt"/>
              <a:buAutoNum type="arabicPeriod"/>
            </a:pPr>
            <a:r>
              <a:rPr lang="en-US" sz="2300" dirty="0" smtClean="0"/>
              <a:t>Click </a:t>
            </a:r>
            <a:r>
              <a:rPr lang="en-US" sz="2300" dirty="0"/>
              <a:t>to advance the bullet points on slide 8 at a moderate speed, while reading the text for slide 8 into the microphone. </a:t>
            </a:r>
          </a:p>
          <a:p>
            <a:pPr marL="457200" indent="-457200">
              <a:buFont typeface="+mj-lt"/>
              <a:buAutoNum type="arabicPeriod"/>
            </a:pPr>
            <a:r>
              <a:rPr lang="en-US" sz="2300" dirty="0" smtClean="0"/>
              <a:t>Instead </a:t>
            </a:r>
            <a:r>
              <a:rPr lang="en-US" sz="2300" dirty="0"/>
              <a:t>of advancing to the next slide, press </a:t>
            </a:r>
            <a:r>
              <a:rPr lang="en-US" sz="2300" b="1" dirty="0"/>
              <a:t>Esc</a:t>
            </a:r>
            <a:r>
              <a:rPr lang="en-US" sz="2300" dirty="0"/>
              <a:t> to quit recording. PowerPoint returns to Normal view.</a:t>
            </a:r>
          </a:p>
          <a:p>
            <a:r>
              <a:rPr lang="en-US" sz="2300" b="1" dirty="0"/>
              <a:t>LEAVE</a:t>
            </a:r>
            <a:r>
              <a:rPr lang="en-US" sz="2300" dirty="0"/>
              <a:t> the presentation open to use in the next exercise.</a:t>
            </a:r>
          </a:p>
          <a:p>
            <a:endParaRPr lang="en-US" sz="2300" dirty="0"/>
          </a:p>
        </p:txBody>
      </p:sp>
    </p:spTree>
    <p:extLst>
      <p:ext uri="{BB962C8B-B14F-4D97-AF65-F5344CB8AC3E}">
        <p14:creationId xmlns:p14="http://schemas.microsoft.com/office/powerpoint/2010/main" val="14971204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Packaging a Presentation for CD Delivery</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You may need to transport your presentation materials to another computer to run your slide show. The </a:t>
            </a:r>
            <a:r>
              <a:rPr lang="en-US" sz="2300" dirty="0"/>
              <a:t>Package for CD feature streamlines the process of packing up all the materials you need to show the presentation even if PowerPoint is not installed on the other computer.</a:t>
            </a:r>
          </a:p>
          <a:p>
            <a:r>
              <a:rPr lang="en-US" sz="2300" dirty="0" smtClean="0"/>
              <a:t>The </a:t>
            </a:r>
            <a:r>
              <a:rPr lang="en-US" sz="2300" dirty="0"/>
              <a:t>Package for CD feature makes short work of packing up all the files you need to show your slides, no matter what kind of system you have to use to run the show. It also provides a Web page interface that users can employ to watch the show via Web browser if they do not have PowerPoint. </a:t>
            </a:r>
          </a:p>
          <a:p>
            <a:r>
              <a:rPr lang="en-US" sz="2300" dirty="0" smtClean="0"/>
              <a:t>In </a:t>
            </a:r>
            <a:r>
              <a:rPr lang="en-US" sz="2300" dirty="0" smtClean="0"/>
              <a:t>the following exercise, </a:t>
            </a:r>
            <a:r>
              <a:rPr lang="en-US" sz="2300" dirty="0"/>
              <a:t>you create a version of your presentation on a CD that you can distribute to others</a:t>
            </a:r>
            <a:r>
              <a:rPr lang="en-US" sz="2300" dirty="0" smtClean="0"/>
              <a:t>.</a:t>
            </a:r>
            <a:endParaRPr lang="en-US" sz="2300" dirty="0"/>
          </a:p>
        </p:txBody>
      </p:sp>
    </p:spTree>
    <p:extLst>
      <p:ext uri="{BB962C8B-B14F-4D97-AF65-F5344CB8AC3E}">
        <p14:creationId xmlns:p14="http://schemas.microsoft.com/office/powerpoint/2010/main" val="10747859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Package a Presentation for CD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Bid Final</a:t>
            </a:r>
            <a:r>
              <a:rPr lang="en-US" sz="2400" dirty="0"/>
              <a:t> presentation that is still open from the previous exercise.</a:t>
            </a:r>
          </a:p>
          <a:p>
            <a:pPr marL="457200" indent="-457200">
              <a:buFont typeface="+mj-lt"/>
              <a:buAutoNum type="arabicPeriod"/>
            </a:pPr>
            <a:r>
              <a:rPr lang="en-US" sz="2400" dirty="0" smtClean="0"/>
              <a:t>Insert </a:t>
            </a:r>
            <a:r>
              <a:rPr lang="en-US" sz="2400" dirty="0"/>
              <a:t>a blank writeable CD disc in your writeable CD drive. If an </a:t>
            </a:r>
            <a:r>
              <a:rPr lang="en-US" sz="2400" b="1" dirty="0"/>
              <a:t>AutoPlay </a:t>
            </a:r>
            <a:r>
              <a:rPr lang="en-US" sz="2400" dirty="0"/>
              <a:t>box pops up, close it.</a:t>
            </a:r>
          </a:p>
          <a:p>
            <a:pPr marL="457200" indent="-457200">
              <a:buFont typeface="+mj-lt"/>
              <a:buAutoNum type="arabicPeriod"/>
            </a:pPr>
            <a:r>
              <a:rPr lang="en-US" sz="2400" dirty="0" smtClean="0"/>
              <a:t>Click </a:t>
            </a:r>
            <a:r>
              <a:rPr lang="en-US" sz="2400" dirty="0"/>
              <a:t>the </a:t>
            </a:r>
            <a:r>
              <a:rPr lang="en-US" sz="2400" b="1" dirty="0"/>
              <a:t>File </a:t>
            </a:r>
            <a:r>
              <a:rPr lang="en-US" sz="2400" dirty="0"/>
              <a:t>tab, click </a:t>
            </a:r>
            <a:r>
              <a:rPr lang="en-US" sz="2400" b="1" dirty="0"/>
              <a:t>Save &amp; Send</a:t>
            </a:r>
            <a:r>
              <a:rPr lang="en-US" sz="2400" dirty="0"/>
              <a:t>, click </a:t>
            </a:r>
            <a:r>
              <a:rPr lang="en-US" sz="2400" b="1" dirty="0"/>
              <a:t>Package Presentation for CD</a:t>
            </a:r>
            <a:r>
              <a:rPr lang="en-US" sz="2400" dirty="0"/>
              <a:t>, and click </a:t>
            </a:r>
            <a:r>
              <a:rPr lang="en-US" sz="2400" dirty="0" smtClean="0"/>
              <a:t/>
            </a:r>
            <a:br>
              <a:rPr lang="en-US" sz="2400" dirty="0" smtClean="0"/>
            </a:br>
            <a:r>
              <a:rPr lang="en-US" sz="2400" b="1" dirty="0" smtClean="0"/>
              <a:t>Package </a:t>
            </a:r>
            <a:r>
              <a:rPr lang="en-US" sz="2400" b="1" dirty="0"/>
              <a:t>for CD</a:t>
            </a:r>
            <a:r>
              <a:rPr lang="en-US" sz="2400" dirty="0"/>
              <a:t>. The </a:t>
            </a:r>
            <a:r>
              <a:rPr lang="en-US" sz="2400" b="1" dirty="0"/>
              <a:t>Package </a:t>
            </a:r>
            <a:r>
              <a:rPr lang="en-US" sz="2400" b="1" dirty="0" smtClean="0"/>
              <a:t/>
            </a:r>
            <a:br>
              <a:rPr lang="en-US" sz="2400" b="1" dirty="0" smtClean="0"/>
            </a:br>
            <a:r>
              <a:rPr lang="en-US" sz="2400" b="1" dirty="0" smtClean="0"/>
              <a:t>for </a:t>
            </a:r>
            <a:r>
              <a:rPr lang="en-US" sz="2400" b="1" dirty="0"/>
              <a:t>CD</a:t>
            </a:r>
            <a:r>
              <a:rPr lang="en-US" sz="2400" dirty="0"/>
              <a:t> dialog box opens. </a:t>
            </a:r>
          </a:p>
          <a:p>
            <a:pPr marL="457200" indent="-457200">
              <a:buFont typeface="+mj-lt"/>
              <a:buAutoNum type="arabicPeriod"/>
            </a:pPr>
            <a:r>
              <a:rPr lang="en-US" sz="2400" dirty="0" smtClean="0"/>
              <a:t>In </a:t>
            </a:r>
            <a:r>
              <a:rPr lang="en-US" sz="2400" dirty="0"/>
              <a:t>the Name the CD box, type </a:t>
            </a:r>
            <a:r>
              <a:rPr lang="en-US" sz="2400" dirty="0" smtClean="0"/>
              <a:t/>
            </a:r>
            <a:br>
              <a:rPr lang="en-US" sz="2400" dirty="0" smtClean="0"/>
            </a:br>
            <a:r>
              <a:rPr lang="en-US" sz="2400" b="1" dirty="0" smtClean="0"/>
              <a:t>Bid</a:t>
            </a:r>
            <a:r>
              <a:rPr lang="en-US" sz="2400" dirty="0"/>
              <a:t>, replacing the </a:t>
            </a:r>
            <a:r>
              <a:rPr lang="en-US" sz="2400" dirty="0" smtClean="0"/>
              <a:t>default</a:t>
            </a:r>
            <a:br>
              <a:rPr lang="en-US" sz="2400" dirty="0" smtClean="0"/>
            </a:br>
            <a:r>
              <a:rPr lang="en-US" sz="2400" dirty="0" smtClean="0"/>
              <a:t>name</a:t>
            </a:r>
            <a:r>
              <a:rPr lang="en-US" sz="2400" dirty="0"/>
              <a:t>. See </a:t>
            </a:r>
            <a:r>
              <a:rPr lang="en-US" sz="2400" dirty="0" smtClean="0"/>
              <a:t>right.</a:t>
            </a:r>
            <a:endParaRPr lang="en-US" sz="2400" dirty="0"/>
          </a:p>
        </p:txBody>
      </p:sp>
      <p:pic>
        <p:nvPicPr>
          <p:cNvPr id="2" name="Picture 1" descr="11.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789040"/>
            <a:ext cx="3472067" cy="2390140"/>
          </a:xfrm>
          <a:prstGeom prst="rect">
            <a:avLst/>
          </a:prstGeom>
        </p:spPr>
      </p:pic>
    </p:spTree>
    <p:extLst>
      <p:ext uri="{BB962C8B-B14F-4D97-AF65-F5344CB8AC3E}">
        <p14:creationId xmlns:p14="http://schemas.microsoft.com/office/powerpoint/2010/main" val="20317077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Presentation for CD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Options</a:t>
            </a:r>
            <a:r>
              <a:rPr lang="en-US" sz="2400" dirty="0"/>
              <a:t> </a:t>
            </a:r>
            <a:r>
              <a:rPr lang="en-US" sz="2400" dirty="0" smtClean="0"/>
              <a:t/>
            </a:r>
            <a:br>
              <a:rPr lang="en-US" sz="2400" dirty="0" smtClean="0"/>
            </a:br>
            <a:r>
              <a:rPr lang="en-US" sz="2400" dirty="0" smtClean="0"/>
              <a:t>button</a:t>
            </a:r>
            <a:r>
              <a:rPr lang="en-US" sz="2400" dirty="0"/>
              <a:t>. The Options </a:t>
            </a:r>
            <a:r>
              <a:rPr lang="en-US" sz="2400" dirty="0" smtClean="0"/>
              <a:t/>
            </a:r>
            <a:br>
              <a:rPr lang="en-US" sz="2400" dirty="0" smtClean="0"/>
            </a:br>
            <a:r>
              <a:rPr lang="en-US" sz="2400" dirty="0" smtClean="0"/>
              <a:t>dialog </a:t>
            </a:r>
            <a:r>
              <a:rPr lang="en-US" sz="2400" dirty="0"/>
              <a:t>box opens. </a:t>
            </a:r>
            <a:r>
              <a:rPr lang="en-US" sz="2400" dirty="0" smtClean="0"/>
              <a:t/>
            </a:r>
            <a:br>
              <a:rPr lang="en-US" sz="2400" dirty="0" smtClean="0"/>
            </a:br>
            <a:r>
              <a:rPr lang="en-US" sz="2400" dirty="0" smtClean="0"/>
              <a:t>Note </a:t>
            </a:r>
            <a:r>
              <a:rPr lang="en-US" sz="2400" dirty="0"/>
              <a:t>that linked files </a:t>
            </a:r>
            <a:r>
              <a:rPr lang="en-US" sz="2400" dirty="0" smtClean="0"/>
              <a:t/>
            </a:r>
            <a:br>
              <a:rPr lang="en-US" sz="2400" dirty="0" smtClean="0"/>
            </a:br>
            <a:r>
              <a:rPr lang="en-US" sz="2400" dirty="0" smtClean="0"/>
              <a:t>are </a:t>
            </a:r>
            <a:r>
              <a:rPr lang="en-US" sz="2400" dirty="0"/>
              <a:t>marked to be </a:t>
            </a:r>
            <a:r>
              <a:rPr lang="en-US" sz="2400" dirty="0" smtClean="0"/>
              <a:t/>
            </a:r>
            <a:br>
              <a:rPr lang="en-US" sz="2400" dirty="0" smtClean="0"/>
            </a:br>
            <a:r>
              <a:rPr lang="en-US" sz="2400" dirty="0" smtClean="0"/>
              <a:t>included</a:t>
            </a:r>
            <a:r>
              <a:rPr lang="en-US" sz="2400" dirty="0"/>
              <a:t>, and </a:t>
            </a:r>
            <a:r>
              <a:rPr lang="en-US" sz="2400" dirty="0" smtClean="0"/>
              <a:t/>
            </a:r>
            <a:br>
              <a:rPr lang="en-US" sz="2400" dirty="0" smtClean="0"/>
            </a:br>
            <a:r>
              <a:rPr lang="en-US" sz="2400" dirty="0" smtClean="0"/>
              <a:t>TrueType </a:t>
            </a:r>
            <a:r>
              <a:rPr lang="en-US" sz="2400" dirty="0"/>
              <a:t>fonts will </a:t>
            </a:r>
            <a:r>
              <a:rPr lang="en-US" sz="2400" dirty="0" smtClean="0"/>
              <a:t/>
            </a:r>
            <a:br>
              <a:rPr lang="en-US" sz="2400" dirty="0" smtClean="0"/>
            </a:br>
            <a:r>
              <a:rPr lang="en-US" sz="2400" dirty="0" smtClean="0"/>
              <a:t>be </a:t>
            </a:r>
            <a:r>
              <a:rPr lang="en-US" sz="2400" dirty="0"/>
              <a:t>embedded. Note </a:t>
            </a:r>
            <a:r>
              <a:rPr lang="en-US" sz="2400" dirty="0" smtClean="0"/>
              <a:t/>
            </a:r>
            <a:br>
              <a:rPr lang="en-US" sz="2400" dirty="0" smtClean="0"/>
            </a:br>
            <a:r>
              <a:rPr lang="en-US" sz="2400" dirty="0" smtClean="0"/>
              <a:t>that </a:t>
            </a:r>
            <a:r>
              <a:rPr lang="en-US" sz="2400" dirty="0"/>
              <a:t>you can also </a:t>
            </a:r>
            <a:r>
              <a:rPr lang="en-US" sz="2400" dirty="0" smtClean="0"/>
              <a:t/>
            </a:r>
            <a:br>
              <a:rPr lang="en-US" sz="2400" dirty="0" smtClean="0"/>
            </a:br>
            <a:r>
              <a:rPr lang="en-US" sz="2400" dirty="0" smtClean="0"/>
              <a:t>optionally </a:t>
            </a:r>
            <a:r>
              <a:rPr lang="en-US" sz="2400" dirty="0"/>
              <a:t>specify passwords to control access to the presentation(s). See </a:t>
            </a:r>
            <a:r>
              <a:rPr lang="en-US" sz="2400" dirty="0" smtClean="0"/>
              <a:t>the figure above.</a:t>
            </a:r>
            <a:endParaRPr lang="en-US" sz="2400" dirty="0"/>
          </a:p>
          <a:p>
            <a:endParaRPr lang="en-US" sz="2400" dirty="0"/>
          </a:p>
        </p:txBody>
      </p:sp>
      <p:pic>
        <p:nvPicPr>
          <p:cNvPr id="3" name="Picture 2" descr="11..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0" y="1628800"/>
            <a:ext cx="4820176" cy="3231835"/>
          </a:xfrm>
          <a:prstGeom prst="rect">
            <a:avLst/>
          </a:prstGeom>
        </p:spPr>
      </p:pic>
    </p:spTree>
    <p:extLst>
      <p:ext uri="{BB962C8B-B14F-4D97-AF65-F5344CB8AC3E}">
        <p14:creationId xmlns:p14="http://schemas.microsoft.com/office/powerpoint/2010/main" val="29029716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Presentation for CD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00"/>
              </a:spcBef>
              <a:buFont typeface="+mj-lt"/>
              <a:buAutoNum type="arabicPeriod" startAt="5"/>
            </a:pPr>
            <a:r>
              <a:rPr lang="en-US" sz="2300" dirty="0" smtClean="0"/>
              <a:t>Click </a:t>
            </a:r>
            <a:r>
              <a:rPr lang="en-US" sz="2300" b="1" dirty="0"/>
              <a:t>OK</a:t>
            </a:r>
            <a:r>
              <a:rPr lang="en-US" sz="2300" dirty="0"/>
              <a:t> to accept the default settings and close the Options dialog box.</a:t>
            </a:r>
          </a:p>
          <a:p>
            <a:pPr marL="457200" indent="-457200">
              <a:spcBef>
                <a:spcPts val="400"/>
              </a:spcBef>
              <a:buFont typeface="+mj-lt"/>
              <a:buAutoNum type="arabicPeriod" startAt="5"/>
            </a:pPr>
            <a:r>
              <a:rPr lang="en-US" sz="2300" dirty="0" smtClean="0"/>
              <a:t>In </a:t>
            </a:r>
            <a:r>
              <a:rPr lang="en-US" sz="2300" dirty="0"/>
              <a:t>the Package for CD dialog box, click </a:t>
            </a:r>
            <a:r>
              <a:rPr lang="en-US" sz="2300" b="1" dirty="0"/>
              <a:t>Copy to CD</a:t>
            </a:r>
            <a:r>
              <a:rPr lang="en-US" sz="2300" dirty="0"/>
              <a:t>.</a:t>
            </a:r>
          </a:p>
          <a:p>
            <a:pPr marL="457200" indent="-457200">
              <a:spcBef>
                <a:spcPts val="400"/>
              </a:spcBef>
              <a:buFont typeface="+mj-lt"/>
              <a:buAutoNum type="arabicPeriod" startAt="5"/>
            </a:pPr>
            <a:r>
              <a:rPr lang="en-US" sz="2300" dirty="0" smtClean="0"/>
              <a:t>A </a:t>
            </a:r>
            <a:r>
              <a:rPr lang="en-US" sz="2300" dirty="0"/>
              <a:t>dialog box asks if you want to include linked files in your package. Click </a:t>
            </a:r>
            <a:r>
              <a:rPr lang="en-US" sz="2300" b="1" dirty="0"/>
              <a:t>Yes</a:t>
            </a:r>
            <a:r>
              <a:rPr lang="en-US" sz="2300" dirty="0"/>
              <a:t>. </a:t>
            </a:r>
          </a:p>
          <a:p>
            <a:pPr marL="457200" indent="-457200">
              <a:spcBef>
                <a:spcPts val="400"/>
              </a:spcBef>
              <a:buFont typeface="+mj-lt"/>
              <a:buAutoNum type="arabicPeriod" startAt="5"/>
            </a:pPr>
            <a:r>
              <a:rPr lang="en-US" sz="2300" dirty="0" smtClean="0"/>
              <a:t>A </a:t>
            </a:r>
            <a:r>
              <a:rPr lang="en-US" sz="2300" dirty="0"/>
              <a:t>message appears that the presentation contains comments or annotations, stating that these will not be included. Click </a:t>
            </a:r>
            <a:r>
              <a:rPr lang="en-US" sz="2300" b="1" dirty="0"/>
              <a:t>Continue.</a:t>
            </a:r>
            <a:endParaRPr lang="en-US" sz="2300" dirty="0"/>
          </a:p>
          <a:p>
            <a:pPr marL="457200" indent="-457200">
              <a:spcBef>
                <a:spcPts val="400"/>
              </a:spcBef>
              <a:buFont typeface="+mj-lt"/>
              <a:buAutoNum type="arabicPeriod" startAt="5"/>
            </a:pPr>
            <a:r>
              <a:rPr lang="en-US" sz="2300" dirty="0" smtClean="0"/>
              <a:t>Wait </a:t>
            </a:r>
            <a:r>
              <a:rPr lang="en-US" sz="2300" dirty="0"/>
              <a:t>for the presentation to be written to the CD. It may take several minutes. The CD ejects when finished.</a:t>
            </a:r>
          </a:p>
          <a:p>
            <a:pPr marL="457200" indent="-457200">
              <a:spcBef>
                <a:spcPts val="400"/>
              </a:spcBef>
              <a:buFont typeface="+mj-lt"/>
              <a:buAutoNum type="arabicPeriod" startAt="5"/>
            </a:pPr>
            <a:r>
              <a:rPr lang="en-US" sz="2300" b="1" dirty="0" smtClean="0"/>
              <a:t> </a:t>
            </a:r>
            <a:r>
              <a:rPr lang="en-US" sz="2300" dirty="0" smtClean="0"/>
              <a:t>In </a:t>
            </a:r>
            <a:r>
              <a:rPr lang="en-US" sz="2300" dirty="0"/>
              <a:t>PowerPoint, a message appears stating that the files were successfully copied to CD and offering to copy the same files to another CD. Click </a:t>
            </a:r>
            <a:r>
              <a:rPr lang="en-US" sz="2300" b="1" dirty="0"/>
              <a:t>No</a:t>
            </a:r>
            <a:r>
              <a:rPr lang="en-US" sz="2300" dirty="0" smtClean="0"/>
              <a:t>.</a:t>
            </a:r>
            <a:endParaRPr lang="en-US" sz="2400" dirty="0"/>
          </a:p>
        </p:txBody>
      </p:sp>
    </p:spTree>
    <p:extLst>
      <p:ext uri="{BB962C8B-B14F-4D97-AF65-F5344CB8AC3E}">
        <p14:creationId xmlns:p14="http://schemas.microsoft.com/office/powerpoint/2010/main" val="42848677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Presentation for CD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000" dirty="0" smtClean="0"/>
              <a:t>Click </a:t>
            </a:r>
            <a:r>
              <a:rPr lang="en-US" sz="2000" b="1" dirty="0"/>
              <a:t>Close</a:t>
            </a:r>
            <a:r>
              <a:rPr lang="en-US" sz="2000" dirty="0"/>
              <a:t> to close the Package for CD dialog box.</a:t>
            </a:r>
          </a:p>
          <a:p>
            <a:pPr marL="457200" indent="-457200">
              <a:buFont typeface="+mj-lt"/>
              <a:buAutoNum type="arabicPeriod" startAt="11"/>
            </a:pPr>
            <a:r>
              <a:rPr lang="en-US" sz="2000" b="1" dirty="0" smtClean="0"/>
              <a:t> </a:t>
            </a:r>
            <a:r>
              <a:rPr lang="en-US" sz="2000" dirty="0" smtClean="0"/>
              <a:t>To </a:t>
            </a:r>
            <a:r>
              <a:rPr lang="en-US" sz="2000" dirty="0"/>
              <a:t>test your new CD, reinsert the CD into your computer. If an Auto Play box opens, click </a:t>
            </a:r>
            <a:r>
              <a:rPr lang="en-US" sz="2000" b="1" dirty="0"/>
              <a:t>Run PresentationPackage.html</a:t>
            </a:r>
            <a:r>
              <a:rPr lang="en-US" sz="2000" dirty="0"/>
              <a:t>. If no box opens, click the </a:t>
            </a:r>
            <a:r>
              <a:rPr lang="en-US" sz="2000" b="1" dirty="0"/>
              <a:t>Start</a:t>
            </a:r>
            <a:r>
              <a:rPr lang="en-US" sz="2000" dirty="0"/>
              <a:t> button, click </a:t>
            </a:r>
            <a:r>
              <a:rPr lang="en-US" sz="2000" b="1" dirty="0"/>
              <a:t>Computer</a:t>
            </a:r>
            <a:r>
              <a:rPr lang="en-US" sz="2000" dirty="0"/>
              <a:t>, and double-click the CD drive.</a:t>
            </a:r>
          </a:p>
          <a:p>
            <a:pPr marL="457200" indent="-457200">
              <a:buFont typeface="+mj-lt"/>
              <a:buAutoNum type="arabicPeriod" startAt="11"/>
            </a:pPr>
            <a:r>
              <a:rPr lang="en-US" sz="2000" b="1" dirty="0" smtClean="0"/>
              <a:t> </a:t>
            </a:r>
            <a:r>
              <a:rPr lang="en-US" sz="2000" dirty="0" smtClean="0"/>
              <a:t>A </a:t>
            </a:r>
            <a:r>
              <a:rPr lang="en-US" sz="2000" dirty="0"/>
              <a:t>Web page displays, showing a page that lists the presentations on the CD. </a:t>
            </a:r>
            <a:r>
              <a:rPr lang="en-US" sz="2000" dirty="0" smtClean="0"/>
              <a:t>A </a:t>
            </a:r>
            <a:r>
              <a:rPr lang="en-US" sz="2000" dirty="0"/>
              <a:t>link also appears in the upper-right corner for downloading the PowerPoint Viewer (see </a:t>
            </a:r>
            <a:r>
              <a:rPr lang="en-US" sz="2000" dirty="0" smtClean="0"/>
              <a:t>the figure below)</a:t>
            </a:r>
            <a:r>
              <a:rPr lang="en-US" sz="2000" dirty="0"/>
              <a:t>. You do not need it on your PC since you have the full version of PowerPoint</a:t>
            </a:r>
            <a:r>
              <a:rPr lang="en-US" sz="2000" dirty="0" smtClean="0"/>
              <a:t>.</a:t>
            </a:r>
            <a:endParaRPr lang="en-US" sz="2000" dirty="0"/>
          </a:p>
        </p:txBody>
      </p:sp>
      <p:pic>
        <p:nvPicPr>
          <p:cNvPr id="2" name="Picture 1" descr="11.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4365104"/>
            <a:ext cx="4993600" cy="1894286"/>
          </a:xfrm>
          <a:prstGeom prst="rect">
            <a:avLst/>
          </a:prstGeom>
        </p:spPr>
      </p:pic>
    </p:spTree>
    <p:extLst>
      <p:ext uri="{BB962C8B-B14F-4D97-AF65-F5344CB8AC3E}">
        <p14:creationId xmlns:p14="http://schemas.microsoft.com/office/powerpoint/2010/main" val="3729531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Slide Sizes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Bid Final</a:t>
            </a:r>
            <a:r>
              <a:rPr lang="en-US" sz="2200" dirty="0"/>
              <a:t> presentation that is still open from the previous exercise.</a:t>
            </a:r>
          </a:p>
          <a:p>
            <a:pPr marL="457200" indent="-457200">
              <a:buFont typeface="+mj-lt"/>
              <a:buAutoNum type="arabicPeriod"/>
            </a:pPr>
            <a:r>
              <a:rPr lang="en-US" sz="2200" dirty="0" smtClean="0"/>
              <a:t>On </a:t>
            </a:r>
            <a:r>
              <a:rPr lang="en-US" sz="2200" dirty="0"/>
              <a:t>the Design tab, click </a:t>
            </a:r>
            <a:r>
              <a:rPr lang="en-US" sz="2200" dirty="0" smtClean="0"/>
              <a:t>the </a:t>
            </a:r>
            <a:br>
              <a:rPr lang="en-US" sz="2200" dirty="0" smtClean="0"/>
            </a:br>
            <a:r>
              <a:rPr lang="en-US" sz="2200" b="1" dirty="0" smtClean="0"/>
              <a:t>Page </a:t>
            </a:r>
            <a:r>
              <a:rPr lang="en-US" sz="2200" b="1" dirty="0"/>
              <a:t>Setup</a:t>
            </a:r>
            <a:r>
              <a:rPr lang="en-US" sz="2200" dirty="0"/>
              <a:t> button. </a:t>
            </a:r>
            <a:r>
              <a:rPr lang="en-US" sz="2200" dirty="0" smtClean="0"/>
              <a:t>The </a:t>
            </a:r>
            <a:r>
              <a:rPr lang="en-US" sz="2200" dirty="0"/>
              <a:t>Page </a:t>
            </a:r>
            <a:r>
              <a:rPr lang="en-US" sz="2200" dirty="0" smtClean="0"/>
              <a:t/>
            </a:r>
            <a:br>
              <a:rPr lang="en-US" sz="2200" dirty="0" smtClean="0"/>
            </a:br>
            <a:r>
              <a:rPr lang="en-US" sz="2200" dirty="0" smtClean="0"/>
              <a:t>Setup </a:t>
            </a:r>
            <a:r>
              <a:rPr lang="en-US" sz="2200" dirty="0"/>
              <a:t>dialog box </a:t>
            </a:r>
            <a:r>
              <a:rPr lang="en-US" sz="2200" dirty="0" smtClean="0"/>
              <a:t>opens</a:t>
            </a:r>
            <a:r>
              <a:rPr lang="en-US" sz="2200" dirty="0"/>
              <a:t>. Note </a:t>
            </a:r>
            <a:r>
              <a:rPr lang="en-US" sz="2200" dirty="0" smtClean="0"/>
              <a:t/>
            </a:r>
            <a:br>
              <a:rPr lang="en-US" sz="2200" dirty="0" smtClean="0"/>
            </a:br>
            <a:r>
              <a:rPr lang="en-US" sz="2200" dirty="0" smtClean="0"/>
              <a:t>the </a:t>
            </a:r>
            <a:r>
              <a:rPr lang="en-US" sz="2200" dirty="0"/>
              <a:t>width and </a:t>
            </a:r>
            <a:r>
              <a:rPr lang="en-US" sz="2200" dirty="0" smtClean="0"/>
              <a:t>height measure-</a:t>
            </a:r>
            <a:br>
              <a:rPr lang="en-US" sz="2200" dirty="0" smtClean="0"/>
            </a:br>
            <a:r>
              <a:rPr lang="en-US" sz="2200" dirty="0" smtClean="0"/>
              <a:t>ments </a:t>
            </a:r>
            <a:r>
              <a:rPr lang="en-US" sz="2200" dirty="0"/>
              <a:t>for </a:t>
            </a:r>
            <a:r>
              <a:rPr lang="en-US" sz="2200" dirty="0" smtClean="0"/>
              <a:t>the </a:t>
            </a:r>
            <a:r>
              <a:rPr lang="en-US" sz="2200" dirty="0"/>
              <a:t>default slide size.</a:t>
            </a:r>
          </a:p>
          <a:p>
            <a:pPr marL="457200" indent="-457200">
              <a:buFont typeface="+mj-lt"/>
              <a:buAutoNum type="arabicPeriod"/>
            </a:pPr>
            <a:r>
              <a:rPr lang="en-US" sz="2200" dirty="0" smtClean="0"/>
              <a:t>Click </a:t>
            </a:r>
            <a:r>
              <a:rPr lang="en-US" sz="2200" dirty="0"/>
              <a:t>the </a:t>
            </a:r>
            <a:r>
              <a:rPr lang="en-US" sz="2200" b="1" dirty="0"/>
              <a:t>Slides sized for</a:t>
            </a:r>
            <a:r>
              <a:rPr lang="en-US" sz="2200" dirty="0"/>
              <a:t> </a:t>
            </a:r>
            <a:r>
              <a:rPr lang="en-US" sz="2200" dirty="0" smtClean="0"/>
              <a:t>drop-</a:t>
            </a:r>
            <a:br>
              <a:rPr lang="en-US" sz="2200" dirty="0" smtClean="0"/>
            </a:br>
            <a:r>
              <a:rPr lang="en-US" sz="2200" dirty="0" smtClean="0"/>
              <a:t>down </a:t>
            </a:r>
            <a:r>
              <a:rPr lang="en-US" sz="2200" dirty="0"/>
              <a:t>arrow, then </a:t>
            </a:r>
            <a:r>
              <a:rPr lang="en-US" sz="2200" dirty="0" smtClean="0"/>
              <a:t>click </a:t>
            </a:r>
            <a:br>
              <a:rPr lang="en-US" sz="2200" dirty="0" smtClean="0"/>
            </a:br>
            <a:r>
              <a:rPr lang="en-US" sz="2200" b="1" dirty="0" smtClean="0"/>
              <a:t>On</a:t>
            </a:r>
            <a:r>
              <a:rPr lang="en-US" sz="2200" b="1" dirty="0"/>
              <a:t>-screen Show (16:9)</a:t>
            </a:r>
            <a:r>
              <a:rPr lang="en-US" sz="2200" dirty="0"/>
              <a:t>. The width and height measurements change to reflect the new slide size.</a:t>
            </a:r>
          </a:p>
          <a:p>
            <a:pPr marL="457200" indent="-457200">
              <a:buFont typeface="+mj-lt"/>
              <a:buAutoNum type="arabicPeriod"/>
            </a:pPr>
            <a:r>
              <a:rPr lang="en-US" sz="2200" dirty="0" smtClean="0"/>
              <a:t>Click </a:t>
            </a:r>
            <a:r>
              <a:rPr lang="en-US" sz="2200" b="1" dirty="0"/>
              <a:t>OK</a:t>
            </a:r>
            <a:r>
              <a:rPr lang="en-US" sz="2200" dirty="0"/>
              <a:t>. The slides are now much wider than they are tall, as shown </a:t>
            </a:r>
            <a:r>
              <a:rPr lang="en-US" sz="2200" dirty="0" smtClean="0"/>
              <a:t>above.</a:t>
            </a:r>
            <a:endParaRPr lang="en-US" sz="2200" dirty="0"/>
          </a:p>
          <a:p>
            <a:endParaRPr lang="en-US" sz="2400" dirty="0"/>
          </a:p>
          <a:p>
            <a:endParaRPr lang="en-US" sz="2400" dirty="0"/>
          </a:p>
        </p:txBody>
      </p:sp>
      <p:pic>
        <p:nvPicPr>
          <p:cNvPr id="2" name="Picture 1" descr="11.0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5680" y="2060849"/>
            <a:ext cx="3667760" cy="276205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Presentation for CD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4"/>
            </a:pPr>
            <a:r>
              <a:rPr lang="en-US" sz="2400" b="1" dirty="0" smtClean="0"/>
              <a:t> </a:t>
            </a:r>
            <a:r>
              <a:rPr lang="en-US" sz="2400" dirty="0" smtClean="0"/>
              <a:t>Click </a:t>
            </a:r>
            <a:r>
              <a:rPr lang="en-US" sz="2400" dirty="0"/>
              <a:t>the name of the presentation (</a:t>
            </a:r>
            <a:r>
              <a:rPr lang="en-US" sz="2400" b="1" dirty="0"/>
              <a:t>Bid Final</a:t>
            </a:r>
            <a:r>
              <a:rPr lang="en-US" sz="2400" dirty="0"/>
              <a:t>). Respond to any security warnings you might see in your Web browser. The presentation opens in PowerPoint, in Protected View.</a:t>
            </a:r>
          </a:p>
          <a:p>
            <a:pPr marL="457200" indent="-457200">
              <a:buFont typeface="+mj-lt"/>
              <a:buAutoNum type="arabicPeriod" startAt="14"/>
            </a:pPr>
            <a:r>
              <a:rPr lang="en-US" sz="2400" b="1" dirty="0" smtClean="0"/>
              <a:t> </a:t>
            </a:r>
            <a:r>
              <a:rPr lang="en-US" sz="2400" dirty="0" smtClean="0"/>
              <a:t>Click </a:t>
            </a:r>
            <a:r>
              <a:rPr lang="en-US" sz="2400" dirty="0"/>
              <a:t>the </a:t>
            </a:r>
            <a:r>
              <a:rPr lang="en-US" sz="2400" b="1" dirty="0"/>
              <a:t>File</a:t>
            </a:r>
            <a:r>
              <a:rPr lang="en-US" sz="2400" dirty="0"/>
              <a:t> tab and click </a:t>
            </a:r>
            <a:r>
              <a:rPr lang="en-US" sz="2400" b="1" dirty="0"/>
              <a:t>Close</a:t>
            </a:r>
            <a:r>
              <a:rPr lang="en-US" sz="2400" dirty="0"/>
              <a:t> to close the copy of the presentation that originated from the CD. (The original </a:t>
            </a:r>
            <a:r>
              <a:rPr lang="en-US" sz="2400" b="1" i="1" dirty="0"/>
              <a:t>Bid Final</a:t>
            </a:r>
            <a:r>
              <a:rPr lang="en-US" sz="2400" dirty="0"/>
              <a:t> presentation is still open.)</a:t>
            </a:r>
          </a:p>
          <a:p>
            <a:r>
              <a:rPr lang="en-US" sz="2400" b="1" dirty="0"/>
              <a:t>LEAVE</a:t>
            </a:r>
            <a:r>
              <a:rPr lang="en-US" sz="2400" dirty="0"/>
              <a:t> the presentation open to use in the next exercise.</a:t>
            </a:r>
          </a:p>
          <a:p>
            <a:r>
              <a:rPr lang="en-US" sz="2400" dirty="0"/>
              <a:t>To make the process of storing files on a CD more efficient, you can choose to copy more than one presentation to the same CD. Click the Add Files button to open additional presentations. This feature can reduce </a:t>
            </a:r>
            <a:r>
              <a:rPr lang="en-US" sz="2400" dirty="0" smtClean="0"/>
              <a:t>wasted </a:t>
            </a:r>
            <a:r>
              <a:rPr lang="en-US" sz="2400" dirty="0"/>
              <a:t>space that results if you copy a single presentation to a CD</a:t>
            </a:r>
            <a:r>
              <a:rPr lang="en-US" sz="2400" dirty="0" smtClean="0"/>
              <a:t>.</a:t>
            </a:r>
            <a:endParaRPr lang="en-US" sz="2400" dirty="0"/>
          </a:p>
        </p:txBody>
      </p:sp>
    </p:spTree>
    <p:extLst>
      <p:ext uri="{BB962C8B-B14F-4D97-AF65-F5344CB8AC3E}">
        <p14:creationId xmlns:p14="http://schemas.microsoft.com/office/powerpoint/2010/main" val="32881904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Presentation for CD</a:t>
            </a:r>
            <a:endParaRPr lang="en-US" dirty="0" smtClean="0">
              <a:ea typeface="+mj-ea"/>
              <a:cs typeface="+mj-cs"/>
            </a:endParaRPr>
          </a:p>
        </p:txBody>
      </p:sp>
      <p:sp>
        <p:nvSpPr>
          <p:cNvPr id="21506" name="Rectangle 3"/>
          <p:cNvSpPr>
            <a:spLocks noGrp="1" noChangeArrowheads="1"/>
          </p:cNvSpPr>
          <p:nvPr>
            <p:ph type="body" idx="1"/>
          </p:nvPr>
        </p:nvSpPr>
        <p:spPr>
          <a:xfrm>
            <a:off x="457200" y="1556792"/>
            <a:ext cx="8229600" cy="4876800"/>
          </a:xfrm>
        </p:spPr>
        <p:txBody>
          <a:bodyPr/>
          <a:lstStyle/>
          <a:p>
            <a:pPr>
              <a:spcBef>
                <a:spcPts val="300"/>
              </a:spcBef>
            </a:pPr>
            <a:r>
              <a:rPr lang="en-US" sz="2200" dirty="0"/>
              <a:t>The Options dialog box that you can access from the Package for CD dialog box gives you additional choices for the packaging process.</a:t>
            </a:r>
          </a:p>
          <a:p>
            <a:pPr lvl="0">
              <a:spcBef>
                <a:spcPts val="300"/>
              </a:spcBef>
            </a:pPr>
            <a:r>
              <a:rPr lang="en-US" sz="2200" dirty="0"/>
              <a:t>Linked files, such as large movie and sound files, are included automatically, and you will normally want to retain this setting. You can, however, save the package without linked files if desired by deselecting this option.</a:t>
            </a:r>
            <a:endParaRPr lang="en-US" sz="2200" b="1" dirty="0"/>
          </a:p>
          <a:p>
            <a:pPr lvl="0">
              <a:spcBef>
                <a:spcPts val="300"/>
              </a:spcBef>
            </a:pPr>
            <a:r>
              <a:rPr lang="en-US" sz="2200" dirty="0"/>
              <a:t>Embedding TrueType fonts is a good idea if you are not sure what fonts you might have access to on the system where you will run the presentation. Embedding fonts will add to file size but ensure the quality of your </a:t>
            </a:r>
            <a:r>
              <a:rPr lang="en-US" sz="2200" dirty="0" smtClean="0"/>
              <a:t>presentation.</a:t>
            </a:r>
            <a:endParaRPr lang="en-US" sz="2200" b="1" dirty="0"/>
          </a:p>
          <a:p>
            <a:pPr lvl="0">
              <a:spcBef>
                <a:spcPts val="300"/>
              </a:spcBef>
            </a:pPr>
            <a:r>
              <a:rPr lang="en-US" sz="2200" dirty="0"/>
              <a:t>You can specify a password to open or modify the presentation, and you can prompt PowerPoint to inspect the presentation for hidden or personal data you do not want to share.</a:t>
            </a:r>
            <a:endParaRPr lang="en-US" sz="2200" b="1"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30725315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Packaging a Presentation to a Folder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a:t>addition to using Package for CD to create materials to transport a presentation, you can use this feature to archive presentations onto a CD or into folders for storage. </a:t>
            </a:r>
            <a:endParaRPr lang="en-US" sz="2400" dirty="0" smtClean="0"/>
          </a:p>
          <a:p>
            <a:r>
              <a:rPr lang="en-US" sz="2400" dirty="0" smtClean="0"/>
              <a:t>The </a:t>
            </a:r>
            <a:r>
              <a:rPr lang="en-US" sz="2400" dirty="0"/>
              <a:t>packaging process pulls together all the files you need for a presentation, so your stored presentation provides an excellent long-term backup for your work. </a:t>
            </a:r>
            <a:endParaRPr lang="en-US" sz="2400" dirty="0" smtClean="0"/>
          </a:p>
          <a:p>
            <a:r>
              <a:rPr lang="en-US" sz="2400" smtClean="0"/>
              <a:t>In </a:t>
            </a:r>
            <a:r>
              <a:rPr lang="en-US" sz="2400" smtClean="0"/>
              <a:t>the following exercise, </a:t>
            </a:r>
            <a:r>
              <a:rPr lang="en-US" sz="2400" dirty="0"/>
              <a:t>you package a presentation to a folder. </a:t>
            </a:r>
          </a:p>
        </p:txBody>
      </p:sp>
    </p:spTree>
    <p:extLst>
      <p:ext uri="{BB962C8B-B14F-4D97-AF65-F5344CB8AC3E}">
        <p14:creationId xmlns:p14="http://schemas.microsoft.com/office/powerpoint/2010/main" val="1791320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Package a </a:t>
            </a:r>
            <a:r>
              <a:rPr lang="en-US" b="1" dirty="0" smtClean="0"/>
              <a:t/>
            </a:r>
            <a:br>
              <a:rPr lang="en-US" b="1" dirty="0" smtClean="0"/>
            </a:br>
            <a:r>
              <a:rPr lang="en-US" b="1" dirty="0" smtClean="0"/>
              <a:t>Presentation </a:t>
            </a:r>
            <a:r>
              <a:rPr lang="en-US" b="1" dirty="0"/>
              <a:t>to a Folder</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Bid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File tab</a:t>
            </a:r>
            <a:r>
              <a:rPr lang="en-US" sz="2200" dirty="0"/>
              <a:t>, click </a:t>
            </a:r>
            <a:r>
              <a:rPr lang="en-US" sz="2200" b="1" dirty="0"/>
              <a:t>Save &amp; Send</a:t>
            </a:r>
            <a:r>
              <a:rPr lang="en-US" sz="2200" dirty="0"/>
              <a:t>, click </a:t>
            </a:r>
            <a:r>
              <a:rPr lang="en-US" sz="2200" b="1" dirty="0"/>
              <a:t>Package Presentation for CD</a:t>
            </a:r>
            <a:r>
              <a:rPr lang="en-US" sz="2200" dirty="0"/>
              <a:t>, and click </a:t>
            </a:r>
            <a:r>
              <a:rPr lang="en-US" sz="2200" b="1" dirty="0"/>
              <a:t>Package for CD</a:t>
            </a:r>
            <a:r>
              <a:rPr lang="en-US" sz="2200" dirty="0"/>
              <a:t>. The Package for CD dialog box opens.</a:t>
            </a:r>
          </a:p>
          <a:p>
            <a:pPr marL="457200" indent="-457200">
              <a:buFont typeface="+mj-lt"/>
              <a:buAutoNum type="arabicPeriod"/>
            </a:pPr>
            <a:r>
              <a:rPr lang="en-US" sz="2200" dirty="0" smtClean="0"/>
              <a:t>Click </a:t>
            </a:r>
            <a:r>
              <a:rPr lang="en-US" sz="2200" b="1" dirty="0"/>
              <a:t>Copy to Folder</a:t>
            </a:r>
            <a:r>
              <a:rPr lang="en-US" sz="2200" dirty="0"/>
              <a:t>. The </a:t>
            </a:r>
            <a:r>
              <a:rPr lang="en-US" sz="2200" dirty="0" smtClean="0"/>
              <a:t/>
            </a:r>
            <a:br>
              <a:rPr lang="en-US" sz="2200" dirty="0" smtClean="0"/>
            </a:br>
            <a:r>
              <a:rPr lang="en-US" sz="2200" dirty="0" smtClean="0"/>
              <a:t>Copy </a:t>
            </a:r>
            <a:r>
              <a:rPr lang="en-US" sz="2200" dirty="0"/>
              <a:t>to Folder dialog box </a:t>
            </a:r>
            <a:r>
              <a:rPr lang="en-US" sz="2200" dirty="0" smtClean="0"/>
              <a:t/>
            </a:r>
            <a:br>
              <a:rPr lang="en-US" sz="2200" dirty="0" smtClean="0"/>
            </a:br>
            <a:r>
              <a:rPr lang="en-US" sz="2200" dirty="0" smtClean="0"/>
              <a:t>opens</a:t>
            </a:r>
            <a:r>
              <a:rPr lang="en-US" sz="2200" dirty="0"/>
              <a:t>. </a:t>
            </a:r>
          </a:p>
          <a:p>
            <a:pPr marL="457200" indent="-457200">
              <a:buFont typeface="+mj-lt"/>
              <a:buAutoNum type="arabicPeriod"/>
            </a:pPr>
            <a:r>
              <a:rPr lang="en-US" sz="2200" dirty="0" smtClean="0"/>
              <a:t>In </a:t>
            </a:r>
            <a:r>
              <a:rPr lang="en-US" sz="2200" dirty="0"/>
              <a:t>the Folder name </a:t>
            </a:r>
            <a:r>
              <a:rPr lang="en-US" sz="2200" dirty="0" smtClean="0"/>
              <a:t>box</a:t>
            </a:r>
            <a:r>
              <a:rPr lang="en-US" sz="2200" dirty="0"/>
              <a:t>, </a:t>
            </a:r>
            <a:r>
              <a:rPr lang="en-US" sz="2200" dirty="0" smtClean="0"/>
              <a:t/>
            </a:r>
            <a:br>
              <a:rPr lang="en-US" sz="2200" dirty="0" smtClean="0"/>
            </a:br>
            <a:r>
              <a:rPr lang="en-US" sz="2200" dirty="0" smtClean="0"/>
              <a:t>change </a:t>
            </a:r>
            <a:r>
              <a:rPr lang="en-US" sz="2200" dirty="0"/>
              <a:t>the default name </a:t>
            </a:r>
            <a:r>
              <a:rPr lang="en-US" sz="2200" dirty="0" smtClean="0"/>
              <a:t/>
            </a:r>
            <a:br>
              <a:rPr lang="en-US" sz="2200" dirty="0" smtClean="0"/>
            </a:br>
            <a:r>
              <a:rPr lang="en-US" sz="2200" dirty="0" smtClean="0"/>
              <a:t>to </a:t>
            </a:r>
            <a:r>
              <a:rPr lang="en-US" sz="2200" b="1" i="1" dirty="0"/>
              <a:t>Bid Proposal</a:t>
            </a:r>
            <a:r>
              <a:rPr lang="en-US" sz="2200" dirty="0"/>
              <a:t>. </a:t>
            </a:r>
          </a:p>
          <a:p>
            <a:pPr marL="457200" indent="-457200">
              <a:buFont typeface="+mj-lt"/>
              <a:buAutoNum type="arabicPeriod"/>
            </a:pPr>
            <a:r>
              <a:rPr lang="en-US" sz="2200" dirty="0" smtClean="0"/>
              <a:t>In </a:t>
            </a:r>
            <a:r>
              <a:rPr lang="en-US" sz="2200" dirty="0"/>
              <a:t>the Location box, change the path to the location where you store files for this lesson (see </a:t>
            </a:r>
            <a:r>
              <a:rPr lang="en-US" sz="2200" dirty="0" smtClean="0"/>
              <a:t>the figure above).</a:t>
            </a:r>
            <a:endParaRPr lang="en-US" sz="2200" dirty="0"/>
          </a:p>
        </p:txBody>
      </p:sp>
      <p:pic>
        <p:nvPicPr>
          <p:cNvPr id="2" name="Picture 1" descr="1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3212976"/>
            <a:ext cx="4558030" cy="1950257"/>
          </a:xfrm>
          <a:prstGeom prst="rect">
            <a:avLst/>
          </a:prstGeom>
        </p:spPr>
      </p:pic>
    </p:spTree>
    <p:extLst>
      <p:ext uri="{BB962C8B-B14F-4D97-AF65-F5344CB8AC3E}">
        <p14:creationId xmlns:p14="http://schemas.microsoft.com/office/powerpoint/2010/main" val="38493357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a:t>
            </a:r>
            <a:br>
              <a:rPr lang="en-US" b="1" dirty="0"/>
            </a:br>
            <a:r>
              <a:rPr lang="en-US" b="1" dirty="0"/>
              <a:t>Presentation to a Folder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Click </a:t>
            </a:r>
            <a:r>
              <a:rPr lang="en-US" sz="2200" b="1" dirty="0"/>
              <a:t>OK</a:t>
            </a:r>
            <a:r>
              <a:rPr lang="en-US" sz="2200" dirty="0"/>
              <a:t>. </a:t>
            </a:r>
          </a:p>
          <a:p>
            <a:pPr marL="457200" indent="-457200">
              <a:buFont typeface="+mj-lt"/>
              <a:buAutoNum type="arabicPeriod" startAt="5"/>
            </a:pPr>
            <a:r>
              <a:rPr lang="en-US" sz="2200" dirty="0" smtClean="0"/>
              <a:t>A </a:t>
            </a:r>
            <a:r>
              <a:rPr lang="en-US" sz="2200" dirty="0"/>
              <a:t>dialog box asks </a:t>
            </a:r>
            <a:r>
              <a:rPr lang="en-US" sz="2200" dirty="0" smtClean="0"/>
              <a:t>if </a:t>
            </a:r>
            <a:br>
              <a:rPr lang="en-US" sz="2200" dirty="0" smtClean="0"/>
            </a:br>
            <a:r>
              <a:rPr lang="en-US" sz="2200" dirty="0" smtClean="0"/>
              <a:t>you </a:t>
            </a:r>
            <a:r>
              <a:rPr lang="en-US" sz="2200" dirty="0"/>
              <a:t>want to </a:t>
            </a:r>
            <a:r>
              <a:rPr lang="en-US" sz="2200" dirty="0" smtClean="0"/>
              <a:t>include </a:t>
            </a:r>
            <a:br>
              <a:rPr lang="en-US" sz="2200" dirty="0" smtClean="0"/>
            </a:br>
            <a:r>
              <a:rPr lang="en-US" sz="2200" dirty="0" smtClean="0"/>
              <a:t>linked files </a:t>
            </a:r>
            <a:r>
              <a:rPr lang="en-US" sz="2200" dirty="0"/>
              <a:t>in your </a:t>
            </a:r>
            <a:r>
              <a:rPr lang="en-US" sz="2200" dirty="0" smtClean="0"/>
              <a:t/>
            </a:r>
            <a:br>
              <a:rPr lang="en-US" sz="2200" dirty="0" smtClean="0"/>
            </a:br>
            <a:r>
              <a:rPr lang="en-US" sz="2200" dirty="0" smtClean="0"/>
              <a:t>package</a:t>
            </a:r>
            <a:r>
              <a:rPr lang="en-US" sz="2200" dirty="0"/>
              <a:t>. Click </a:t>
            </a:r>
            <a:r>
              <a:rPr lang="en-US" sz="2200" b="1" dirty="0"/>
              <a:t>Yes</a:t>
            </a:r>
            <a:r>
              <a:rPr lang="en-US" sz="2200" dirty="0"/>
              <a:t>. </a:t>
            </a:r>
          </a:p>
          <a:p>
            <a:pPr marL="457200" indent="-457200">
              <a:buFont typeface="+mj-lt"/>
              <a:buAutoNum type="arabicPeriod" startAt="5"/>
            </a:pPr>
            <a:r>
              <a:rPr lang="en-US" sz="2200" dirty="0" smtClean="0"/>
              <a:t>A </a:t>
            </a:r>
            <a:r>
              <a:rPr lang="en-US" sz="2200" dirty="0"/>
              <a:t>message appears </a:t>
            </a:r>
            <a:r>
              <a:rPr lang="en-US" sz="2200" dirty="0" smtClean="0"/>
              <a:t/>
            </a:r>
            <a:br>
              <a:rPr lang="en-US" sz="2200" dirty="0" smtClean="0"/>
            </a:br>
            <a:r>
              <a:rPr lang="en-US" sz="2200" dirty="0" smtClean="0"/>
              <a:t>that </a:t>
            </a:r>
            <a:r>
              <a:rPr lang="en-US" sz="2200" dirty="0"/>
              <a:t>the presentation </a:t>
            </a:r>
            <a:r>
              <a:rPr lang="en-US" sz="2200" dirty="0" smtClean="0"/>
              <a:t/>
            </a:r>
            <a:br>
              <a:rPr lang="en-US" sz="2200" dirty="0" smtClean="0"/>
            </a:br>
            <a:r>
              <a:rPr lang="en-US" sz="2200" dirty="0" smtClean="0"/>
              <a:t>contains </a:t>
            </a:r>
            <a:r>
              <a:rPr lang="en-US" sz="2200" dirty="0"/>
              <a:t>comments or annotations, and that these will not be included. Click </a:t>
            </a:r>
            <a:r>
              <a:rPr lang="en-US" sz="2200" b="1" dirty="0"/>
              <a:t>Continue</a:t>
            </a:r>
            <a:r>
              <a:rPr lang="en-US" sz="2200" dirty="0"/>
              <a:t>.</a:t>
            </a:r>
          </a:p>
          <a:p>
            <a:pPr marL="457200" indent="-457200">
              <a:buFont typeface="+mj-lt"/>
              <a:buAutoNum type="arabicPeriod" startAt="5"/>
            </a:pPr>
            <a:r>
              <a:rPr lang="en-US" sz="2200" dirty="0" smtClean="0"/>
              <a:t>Wait </a:t>
            </a:r>
            <a:r>
              <a:rPr lang="en-US" sz="2200" dirty="0"/>
              <a:t>for the presentation to be written to the new folder. It should occur almost instantaneously (unlike when making a CD). The folder opens in Windows when it is finished. See </a:t>
            </a:r>
            <a:r>
              <a:rPr lang="en-US" sz="2200" dirty="0" smtClean="0"/>
              <a:t>the figure above.</a:t>
            </a:r>
            <a:endParaRPr lang="en-US" sz="2200" dirty="0"/>
          </a:p>
        </p:txBody>
      </p:sp>
      <p:pic>
        <p:nvPicPr>
          <p:cNvPr id="2" name="Picture 1" descr="11.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2840" y="1628800"/>
            <a:ext cx="5068954" cy="2487182"/>
          </a:xfrm>
          <a:prstGeom prst="rect">
            <a:avLst/>
          </a:prstGeom>
        </p:spPr>
      </p:pic>
    </p:spTree>
    <p:extLst>
      <p:ext uri="{BB962C8B-B14F-4D97-AF65-F5344CB8AC3E}">
        <p14:creationId xmlns:p14="http://schemas.microsoft.com/office/powerpoint/2010/main" val="386293689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Package a </a:t>
            </a:r>
            <a:br>
              <a:rPr lang="en-US" b="1" dirty="0"/>
            </a:br>
            <a:r>
              <a:rPr lang="en-US" b="1" dirty="0"/>
              <a:t>Presentation to a Folder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In </a:t>
            </a:r>
            <a:r>
              <a:rPr lang="en-US" sz="2400" dirty="0"/>
              <a:t>the folder window, double-click the </a:t>
            </a:r>
            <a:r>
              <a:rPr lang="en-US" sz="2400" b="1" dirty="0"/>
              <a:t>PresentationPackage</a:t>
            </a:r>
            <a:r>
              <a:rPr lang="en-US" sz="2400" dirty="0"/>
              <a:t> folder to see what’s inside it. The folder contains some graphics and support files that are needed to show the Web </a:t>
            </a:r>
            <a:r>
              <a:rPr lang="en-US" sz="2400" dirty="0" smtClean="0"/>
              <a:t>page. </a:t>
            </a:r>
            <a:endParaRPr lang="en-US" sz="2400" dirty="0"/>
          </a:p>
          <a:p>
            <a:pPr marL="457200" indent="-457200">
              <a:buFont typeface="+mj-lt"/>
              <a:buAutoNum type="arabicPeriod" startAt="9"/>
            </a:pPr>
            <a:r>
              <a:rPr lang="en-US" sz="2400" b="1" dirty="0" smtClean="0"/>
              <a:t> </a:t>
            </a:r>
            <a:r>
              <a:rPr lang="en-US" sz="2400" dirty="0" smtClean="0"/>
              <a:t>Close </a:t>
            </a:r>
            <a:r>
              <a:rPr lang="en-US" sz="2400" dirty="0"/>
              <a:t>the folder window and return to PowerPoint. The Package for CD dialog box is still open.</a:t>
            </a:r>
          </a:p>
          <a:p>
            <a:pPr marL="457200" indent="-457200">
              <a:buFont typeface="+mj-lt"/>
              <a:buAutoNum type="arabicPeriod" startAt="9"/>
            </a:pPr>
            <a:r>
              <a:rPr lang="en-US" sz="2400" b="1" dirty="0" smtClean="0"/>
              <a:t> </a:t>
            </a:r>
            <a:r>
              <a:rPr lang="en-US" sz="2400" dirty="0" smtClean="0"/>
              <a:t>Click </a:t>
            </a:r>
            <a:r>
              <a:rPr lang="en-US" sz="2400" b="1" dirty="0"/>
              <a:t>Close</a:t>
            </a:r>
            <a:r>
              <a:rPr lang="en-US" sz="2400" dirty="0"/>
              <a:t> to close the dialog box.</a:t>
            </a:r>
          </a:p>
          <a:p>
            <a:pPr marL="457200" indent="-457200">
              <a:buFont typeface="+mj-lt"/>
              <a:buAutoNum type="arabicPeriod" startAt="9"/>
            </a:pPr>
            <a:r>
              <a:rPr lang="en-US" sz="2400" b="1" dirty="0" smtClean="0"/>
              <a:t> SAVE</a:t>
            </a:r>
            <a:r>
              <a:rPr lang="en-US" sz="2400" dirty="0" smtClean="0"/>
              <a:t> </a:t>
            </a:r>
            <a:r>
              <a:rPr lang="en-US" sz="2400" dirty="0"/>
              <a:t>the presentation and then </a:t>
            </a:r>
            <a:r>
              <a:rPr lang="en-US" sz="2400" b="1" dirty="0"/>
              <a:t>CLOSE</a:t>
            </a:r>
            <a:r>
              <a:rPr lang="en-US" sz="2400" dirty="0"/>
              <a:t> the file.</a:t>
            </a:r>
          </a:p>
          <a:p>
            <a:r>
              <a:rPr lang="en-US" sz="2400" b="1" dirty="0"/>
              <a:t>EXIT</a:t>
            </a:r>
            <a:r>
              <a:rPr lang="en-US" sz="2400" dirty="0"/>
              <a:t> PowerPoint.</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2734485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11.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840" y="1574492"/>
            <a:ext cx="4196080" cy="4828302"/>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Slide Sizes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Page Setup</a:t>
            </a:r>
            <a:r>
              <a:rPr lang="en-US" sz="2400" dirty="0"/>
              <a:t> button again, click the </a:t>
            </a:r>
            <a:r>
              <a:rPr lang="en-US" sz="2400" b="1" dirty="0"/>
              <a:t>Slides sized for</a:t>
            </a:r>
            <a:r>
              <a:rPr lang="en-US" sz="2400" dirty="0"/>
              <a:t> drop-down arrow, then click</a:t>
            </a:r>
            <a:r>
              <a:rPr lang="en-US" sz="2400" b="1" dirty="0"/>
              <a:t> 35mm Slides</a:t>
            </a:r>
            <a:r>
              <a:rPr lang="en-US" sz="2400" dirty="0"/>
              <a:t>. </a:t>
            </a:r>
          </a:p>
          <a:p>
            <a:pPr marL="457200" indent="-457200">
              <a:buFont typeface="+mj-lt"/>
              <a:buAutoNum type="arabicPeriod" startAt="4"/>
            </a:pPr>
            <a:r>
              <a:rPr lang="en-US" sz="2400" dirty="0" smtClean="0"/>
              <a:t>Click </a:t>
            </a:r>
            <a:r>
              <a:rPr lang="en-US" sz="2400" b="1" dirty="0"/>
              <a:t>OK</a:t>
            </a:r>
            <a:r>
              <a:rPr lang="en-US" sz="2400" dirty="0"/>
              <a:t>. The slides are now the proper size to create slides that could be used in an old-style slide projector.</a:t>
            </a:r>
          </a:p>
          <a:p>
            <a:pPr marL="457200" indent="-457200">
              <a:buFont typeface="+mj-lt"/>
              <a:buAutoNum type="arabicPeriod" startAt="4"/>
            </a:pPr>
            <a:r>
              <a:rPr lang="en-US" sz="2400" dirty="0" smtClean="0"/>
              <a:t>Click </a:t>
            </a:r>
            <a:r>
              <a:rPr lang="en-US" sz="2400" dirty="0"/>
              <a:t>the </a:t>
            </a:r>
            <a:r>
              <a:rPr lang="en-US" sz="2400" b="1" dirty="0"/>
              <a:t>Page Setup</a:t>
            </a:r>
            <a:r>
              <a:rPr lang="en-US" sz="2400" dirty="0"/>
              <a:t> button again, click the </a:t>
            </a:r>
            <a:r>
              <a:rPr lang="en-US" sz="2400" b="1" dirty="0"/>
              <a:t>Slides sized for</a:t>
            </a:r>
            <a:r>
              <a:rPr lang="en-US" sz="2400" dirty="0"/>
              <a:t> drop-down arrow, and then click </a:t>
            </a:r>
            <a:r>
              <a:rPr lang="en-US" sz="2400" b="1" dirty="0"/>
              <a:t>On-screen Show (4:3)</a:t>
            </a:r>
            <a:r>
              <a:rPr lang="en-US" sz="2400" dirty="0"/>
              <a:t>.</a:t>
            </a:r>
          </a:p>
          <a:p>
            <a:pPr marL="457200" indent="-457200">
              <a:buFont typeface="+mj-lt"/>
              <a:buAutoNum type="arabicPeriod" startAt="4"/>
            </a:pPr>
            <a:r>
              <a:rPr lang="en-US" sz="2400" dirty="0" smtClean="0"/>
              <a:t>Click </a:t>
            </a:r>
            <a:r>
              <a:rPr lang="en-US" sz="2400" b="1" dirty="0"/>
              <a:t>OK</a:t>
            </a:r>
            <a:r>
              <a:rPr lang="en-US" sz="2400" dirty="0"/>
              <a:t>. The slides are now the default size again.</a:t>
            </a:r>
          </a:p>
          <a:p>
            <a:pPr marL="457200" indent="-457200">
              <a:buFont typeface="+mj-lt"/>
              <a:buAutoNum type="arabicPeriod" startAt="4"/>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1819</TotalTime>
  <Words>6956</Words>
  <Application>Microsoft Office PowerPoint</Application>
  <PresentationFormat>On-screen Show (4:3)</PresentationFormat>
  <Paragraphs>521</Paragraphs>
  <Slides>86</Slides>
  <Notes>86</Notes>
  <HiddenSlides>0</HiddenSlides>
  <MMClips>0</MMClips>
  <ScaleCrop>false</ScaleCrop>
  <HeadingPairs>
    <vt:vector size="4" baseType="variant">
      <vt:variant>
        <vt:lpstr>Theme</vt:lpstr>
      </vt:variant>
      <vt:variant>
        <vt:i4>1</vt:i4>
      </vt:variant>
      <vt:variant>
        <vt:lpstr>Slide Titles</vt:lpstr>
      </vt:variant>
      <vt:variant>
        <vt:i4>86</vt:i4>
      </vt:variant>
    </vt:vector>
  </HeadingPairs>
  <TitlesOfParts>
    <vt:vector size="87" baseType="lpstr">
      <vt:lpstr>template</vt:lpstr>
      <vt:lpstr>Delivering a Presentation</vt:lpstr>
      <vt:lpstr>Objectives</vt:lpstr>
      <vt:lpstr>Adjusting Slide Orientation and Size</vt:lpstr>
      <vt:lpstr>Selecting Slide Orientation</vt:lpstr>
      <vt:lpstr>Step-by-Step: Select Slide Orientation</vt:lpstr>
      <vt:lpstr>Step-by-Step: Select Slide Orientation</vt:lpstr>
      <vt:lpstr>Setting Slide Size</vt:lpstr>
      <vt:lpstr>Step-by-Step: Set Slide Sizes</vt:lpstr>
      <vt:lpstr>Step-by-Step: Set Slide Sizes</vt:lpstr>
      <vt:lpstr>Step-by-Step: Set Slide Sizes</vt:lpstr>
      <vt:lpstr>Customizing Audience Handouts</vt:lpstr>
      <vt:lpstr>Customizing the Handout Master</vt:lpstr>
      <vt:lpstr>Customizing the Handout Master</vt:lpstr>
      <vt:lpstr>Customizing the Handout Master</vt:lpstr>
      <vt:lpstr>Step-by-Step: Customize the Handout Master</vt:lpstr>
      <vt:lpstr>Step-by-Step: Customize the Handout Master</vt:lpstr>
      <vt:lpstr>Step-by-Step: Customize the Handout Master</vt:lpstr>
      <vt:lpstr>Step-by-Step: Customize the Handout Master</vt:lpstr>
      <vt:lpstr>Step-by-Step: Customize the Handout Master</vt:lpstr>
      <vt:lpstr>Exporting Handouts to Word</vt:lpstr>
      <vt:lpstr>Step-by-Step: Export Handouts to Word</vt:lpstr>
      <vt:lpstr>Step-by-Step: Export Handouts to Word</vt:lpstr>
      <vt:lpstr>Step-by-Step: Export Handouts to Word</vt:lpstr>
      <vt:lpstr>Choosing Slides to Display</vt:lpstr>
      <vt:lpstr>Step-by-Step: Hide a Slide</vt:lpstr>
      <vt:lpstr>Step-by-Step: Hide a Slide</vt:lpstr>
      <vt:lpstr>Creating a Custom Show</vt:lpstr>
      <vt:lpstr>Creating a Custom Show</vt:lpstr>
      <vt:lpstr>Step-by-Step: Create a Custom Show</vt:lpstr>
      <vt:lpstr>Step-by-Step: Create a Custom Show</vt:lpstr>
      <vt:lpstr>Step-by-Step: Create a Custom Show</vt:lpstr>
      <vt:lpstr>Rehearsing Your Delivery</vt:lpstr>
      <vt:lpstr>Rehearsing Timings</vt:lpstr>
      <vt:lpstr>Rehearsing Timings</vt:lpstr>
      <vt:lpstr>Step-by-Step: Rehearse and Record Timings</vt:lpstr>
      <vt:lpstr>Step-by-Step: Rehearse and Record Timings</vt:lpstr>
      <vt:lpstr>Step-by-Step: Rehearse and Record Timings</vt:lpstr>
      <vt:lpstr>Adjusting Timing</vt:lpstr>
      <vt:lpstr>Step-by-Step: Adjust a Slide’s Timing</vt:lpstr>
      <vt:lpstr>Clearing Timings</vt:lpstr>
      <vt:lpstr>Step-by-Step: Clear Slide Timings</vt:lpstr>
      <vt:lpstr>Setting Up a Slide Show</vt:lpstr>
      <vt:lpstr>Setting Up a Slide Show</vt:lpstr>
      <vt:lpstr>Step-by-Step: Set Up a Slide Show</vt:lpstr>
      <vt:lpstr>Step-by-Step: Set Up a Slide Show</vt:lpstr>
      <vt:lpstr>Step-by-Step: Set Up a Slide Show</vt:lpstr>
      <vt:lpstr>Software Orientation</vt:lpstr>
      <vt:lpstr>Software Orientation</vt:lpstr>
      <vt:lpstr>Working with Presentation Tools</vt:lpstr>
      <vt:lpstr>Moving Through a Presentation</vt:lpstr>
      <vt:lpstr>Moving Through a Presentation</vt:lpstr>
      <vt:lpstr>Moving Through a Presentation</vt:lpstr>
      <vt:lpstr>Step-by-Step: Move through a Presentation</vt:lpstr>
      <vt:lpstr>Step-by-Step: Move through a Presentation</vt:lpstr>
      <vt:lpstr>Step-by-Step: Move through a Presentation</vt:lpstr>
      <vt:lpstr>Annotating Slides with the Pen or Highlighter</vt:lpstr>
      <vt:lpstr>Annotating Slides with the Pen or Highlighter</vt:lpstr>
      <vt:lpstr>Step-by-Step: Annotate Slides </vt:lpstr>
      <vt:lpstr>Step-by-Step: Annotate Slides </vt:lpstr>
      <vt:lpstr>Step-by-Step: Annotate Slides </vt:lpstr>
      <vt:lpstr>Step-by-Step: Annotate Slides </vt:lpstr>
      <vt:lpstr>Step-by-Step: Annotate Slides </vt:lpstr>
      <vt:lpstr>Editing Ink Annotations</vt:lpstr>
      <vt:lpstr>Step-by-Step: Edit Ink Annotations</vt:lpstr>
      <vt:lpstr>Step-by-Step: Edit Ink Annotations</vt:lpstr>
      <vt:lpstr>Step-by-Step: Edit Ink Annotations</vt:lpstr>
      <vt:lpstr>Broadcasting a Presentation</vt:lpstr>
      <vt:lpstr>Step-by-Step: Broadcast a Presentation</vt:lpstr>
      <vt:lpstr>Step-by-Step: Broadcast a Presentation</vt:lpstr>
      <vt:lpstr>Step-by-Step: Broadcast a Presentation</vt:lpstr>
      <vt:lpstr>Recording a Presentation</vt:lpstr>
      <vt:lpstr>Step-by-Step: Record a  Presentation from the Beginning</vt:lpstr>
      <vt:lpstr>Recording the Current Slide</vt:lpstr>
      <vt:lpstr>Step-by-Step: Record a  Presentation from the Current Slide</vt:lpstr>
      <vt:lpstr>Packaging a Presentation for CD Delivery</vt:lpstr>
      <vt:lpstr>Step-by-Step: Package a Presentation for CD</vt:lpstr>
      <vt:lpstr>Step-by-Step: Package a Presentation for CD</vt:lpstr>
      <vt:lpstr>Step-by-Step: Package a Presentation for CD</vt:lpstr>
      <vt:lpstr>Step-by-Step: Package a Presentation for CD</vt:lpstr>
      <vt:lpstr>Step-by-Step: Package a Presentation for CD</vt:lpstr>
      <vt:lpstr>Step-by-Step: Package a Presentation for CD</vt:lpstr>
      <vt:lpstr>Packaging a Presentation to a Folder</vt:lpstr>
      <vt:lpstr>Step-by-Step: Package a  Presentation to a Folder</vt:lpstr>
      <vt:lpstr>Step-by-Step: Package a  Presentation to a Folder</vt:lpstr>
      <vt:lpstr>Step-by-Step: Package a  Presentation to a Folder</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254</cp:revision>
  <dcterms:created xsi:type="dcterms:W3CDTF">2011-08-08T12:10:51Z</dcterms:created>
  <dcterms:modified xsi:type="dcterms:W3CDTF">2011-09-08T13:53:42Z</dcterms:modified>
</cp:coreProperties>
</file>